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slides/slide13.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_rels/slide14.xml.rels" ContentType="application/vnd.openxmlformats-package.relationships+xml"/>
  <Override PartName="/ppt/slides/_rels/slide13.xml.rels" ContentType="application/vnd.openxmlformats-package.relationships+xml"/>
  <Override PartName="/ppt/slides/_rels/slide15.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8.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14.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5.xml" ContentType="application/vnd.openxmlformats-officedocument.presentationml.slide+xml"/>
  <Override PartName="/ppt/slides/slide6.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2.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media/image19.png" ContentType="image/png"/>
  <Override PartName="/ppt/media/image17.png" ContentType="image/png"/>
  <Override PartName="/ppt/media/image14.png" ContentType="image/png"/>
  <Override PartName="/ppt/media/image16.png" ContentType="image/png"/>
  <Override PartName="/ppt/media/image13.png" ContentType="image/png"/>
  <Override PartName="/ppt/media/image12.png" ContentType="image/png"/>
  <Override PartName="/ppt/media/image11.png" ContentType="image/png"/>
  <Override PartName="/ppt/media/image9.png" ContentType="image/png"/>
  <Override PartName="/ppt/media/image15.png" ContentType="image/png"/>
  <Override PartName="/ppt/media/image8.png" ContentType="image/png"/>
  <Override PartName="/ppt/media/image6.png" ContentType="image/png"/>
  <Override PartName="/ppt/media/image5.png" ContentType="image/png"/>
  <Override PartName="/ppt/media/image18.png" ContentType="image/png"/>
  <Override PartName="/ppt/media/image4.png" ContentType="image/png"/>
  <Override PartName="/ppt/media/image7.png" ContentType="image/png"/>
  <Override PartName="/ppt/media/image3.png" ContentType="image/png"/>
  <Override PartName="/ppt/media/image2.png" ContentType="image/png"/>
  <Override PartName="/ppt/media/image10.png" ContentType="image/png"/>
  <Override PartName="/ppt/media/image1.jpeg" ContentType="image/jpeg"/>
  <Override PartName="/ppt/slideMasters/_rels/slideMaster1.xml.rels" ContentType="application/vnd.openxmlformats-package.relationships+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10080625" cy="7559675"/>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27" name="PlaceHolder 2"/>
          <p:cNvSpPr>
            <a:spLocks noGrp="1"/>
          </p:cNvSpPr>
          <p:nvPr>
            <p:ph type="body"/>
          </p:nvPr>
        </p:nvSpPr>
        <p:spPr>
          <a:xfrm>
            <a:off x="504000" y="1769040"/>
            <a:ext cx="9071640" cy="2091240"/>
          </a:xfrm>
          <a:prstGeom prst="rect">
            <a:avLst/>
          </a:prstGeom>
        </p:spPr>
        <p:txBody>
          <a:bodyPr lIns="0" rIns="0" tIns="0" bIns="0"/>
          <a:p>
            <a:endParaRPr/>
          </a:p>
        </p:txBody>
      </p:sp>
      <p:sp>
        <p:nvSpPr>
          <p:cNvPr id="28" name="PlaceHolder 3"/>
          <p:cNvSpPr>
            <a:spLocks noGrp="1"/>
          </p:cNvSpPr>
          <p:nvPr>
            <p:ph type="body"/>
          </p:nvPr>
        </p:nvSpPr>
        <p:spPr>
          <a:xfrm>
            <a:off x="504000" y="4059360"/>
            <a:ext cx="9071640" cy="209124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30" name="PlaceHolder 2"/>
          <p:cNvSpPr>
            <a:spLocks noGrp="1"/>
          </p:cNvSpPr>
          <p:nvPr>
            <p:ph type="body"/>
          </p:nvPr>
        </p:nvSpPr>
        <p:spPr>
          <a:xfrm>
            <a:off x="504000" y="1769040"/>
            <a:ext cx="4426920" cy="2091240"/>
          </a:xfrm>
          <a:prstGeom prst="rect">
            <a:avLst/>
          </a:prstGeom>
        </p:spPr>
        <p:txBody>
          <a:bodyPr lIns="0" rIns="0" tIns="0" bIns="0"/>
          <a:p>
            <a:endParaRPr/>
          </a:p>
        </p:txBody>
      </p:sp>
      <p:sp>
        <p:nvSpPr>
          <p:cNvPr id="31" name="PlaceHolder 3"/>
          <p:cNvSpPr>
            <a:spLocks noGrp="1"/>
          </p:cNvSpPr>
          <p:nvPr>
            <p:ph type="body"/>
          </p:nvPr>
        </p:nvSpPr>
        <p:spPr>
          <a:xfrm>
            <a:off x="5152680" y="1769040"/>
            <a:ext cx="4426920" cy="2091240"/>
          </a:xfrm>
          <a:prstGeom prst="rect">
            <a:avLst/>
          </a:prstGeom>
        </p:spPr>
        <p:txBody>
          <a:bodyPr lIns="0" rIns="0" tIns="0" bIns="0"/>
          <a:p>
            <a:endParaRPr/>
          </a:p>
        </p:txBody>
      </p:sp>
      <p:sp>
        <p:nvSpPr>
          <p:cNvPr id="32" name="PlaceHolder 4"/>
          <p:cNvSpPr>
            <a:spLocks noGrp="1"/>
          </p:cNvSpPr>
          <p:nvPr>
            <p:ph type="body"/>
          </p:nvPr>
        </p:nvSpPr>
        <p:spPr>
          <a:xfrm>
            <a:off x="5152680" y="4059360"/>
            <a:ext cx="4426920" cy="2091240"/>
          </a:xfrm>
          <a:prstGeom prst="rect">
            <a:avLst/>
          </a:prstGeom>
        </p:spPr>
        <p:txBody>
          <a:bodyPr lIns="0" rIns="0" tIns="0" bIns="0"/>
          <a:p>
            <a:endParaRPr/>
          </a:p>
        </p:txBody>
      </p:sp>
      <p:sp>
        <p:nvSpPr>
          <p:cNvPr id="33" name="PlaceHolder 5"/>
          <p:cNvSpPr>
            <a:spLocks noGrp="1"/>
          </p:cNvSpPr>
          <p:nvPr>
            <p:ph type="body"/>
          </p:nvPr>
        </p:nvSpPr>
        <p:spPr>
          <a:xfrm>
            <a:off x="504000" y="4059360"/>
            <a:ext cx="4426920" cy="209124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35" name="PlaceHolder 2"/>
          <p:cNvSpPr>
            <a:spLocks noGrp="1"/>
          </p:cNvSpPr>
          <p:nvPr>
            <p:ph type="body"/>
          </p:nvPr>
        </p:nvSpPr>
        <p:spPr>
          <a:xfrm>
            <a:off x="504000" y="1769040"/>
            <a:ext cx="9071640" cy="4384440"/>
          </a:xfrm>
          <a:prstGeom prst="rect">
            <a:avLst/>
          </a:prstGeom>
        </p:spPr>
        <p:txBody>
          <a:bodyPr lIns="0" rIns="0" tIns="0" bIns="0"/>
          <a:p>
            <a:endParaRPr/>
          </a:p>
        </p:txBody>
      </p:sp>
      <p:sp>
        <p:nvSpPr>
          <p:cNvPr id="36" name="PlaceHolder 3"/>
          <p:cNvSpPr>
            <a:spLocks noGrp="1"/>
          </p:cNvSpPr>
          <p:nvPr>
            <p:ph type="body"/>
          </p:nvPr>
        </p:nvSpPr>
        <p:spPr>
          <a:xfrm>
            <a:off x="504000" y="1769040"/>
            <a:ext cx="9071640" cy="4384440"/>
          </a:xfrm>
          <a:prstGeom prst="rect">
            <a:avLst/>
          </a:prstGeom>
        </p:spPr>
        <p:txBody>
          <a:bodyPr lIns="0" rIns="0" tIns="0" bIns="0"/>
          <a:p>
            <a:endParaRPr/>
          </a:p>
        </p:txBody>
      </p:sp>
      <p:pic>
        <p:nvPicPr>
          <p:cNvPr id="37" name="" descr=""/>
          <p:cNvPicPr/>
          <p:nvPr/>
        </p:nvPicPr>
        <p:blipFill>
          <a:blip r:embed="rId2"/>
          <a:stretch/>
        </p:blipFill>
        <p:spPr>
          <a:xfrm>
            <a:off x="2291760" y="1768680"/>
            <a:ext cx="5495760" cy="4384440"/>
          </a:xfrm>
          <a:prstGeom prst="rect">
            <a:avLst/>
          </a:prstGeom>
          <a:ln>
            <a:noFill/>
          </a:ln>
        </p:spPr>
      </p:pic>
      <p:pic>
        <p:nvPicPr>
          <p:cNvPr id="38" name="" descr=""/>
          <p:cNvPicPr/>
          <p:nvPr/>
        </p:nvPicPr>
        <p:blipFill>
          <a:blip r:embed="rId3"/>
          <a:stretch/>
        </p:blipFill>
        <p:spPr>
          <a:xfrm>
            <a:off x="2291760" y="1768680"/>
            <a:ext cx="5495760" cy="4384440"/>
          </a:xfrm>
          <a:prstGeom prst="rect">
            <a:avLst/>
          </a:prstGeom>
          <a:ln>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6" name="PlaceHolder 2"/>
          <p:cNvSpPr>
            <a:spLocks noGrp="1"/>
          </p:cNvSpPr>
          <p:nvPr>
            <p:ph type="subTitle"/>
          </p:nvPr>
        </p:nvSpPr>
        <p:spPr>
          <a:xfrm>
            <a:off x="504000" y="1769040"/>
            <a:ext cx="9071640" cy="4384440"/>
          </a:xfrm>
          <a:prstGeom prst="rect">
            <a:avLst/>
          </a:prstGeom>
        </p:spPr>
        <p:txBody>
          <a:bodyPr lIns="0" rIns="0" tIns="0" bIns="0" anchor="ctr"/>
          <a:p>
            <a:pPr algn="ctr"/>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8" name="PlaceHolder 2"/>
          <p:cNvSpPr>
            <a:spLocks noGrp="1"/>
          </p:cNvSpPr>
          <p:nvPr>
            <p:ph type="body"/>
          </p:nvPr>
        </p:nvSpPr>
        <p:spPr>
          <a:xfrm>
            <a:off x="504000" y="1769040"/>
            <a:ext cx="9071640" cy="438444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10" name="PlaceHolder 2"/>
          <p:cNvSpPr>
            <a:spLocks noGrp="1"/>
          </p:cNvSpPr>
          <p:nvPr>
            <p:ph type="body"/>
          </p:nvPr>
        </p:nvSpPr>
        <p:spPr>
          <a:xfrm>
            <a:off x="504000" y="1769040"/>
            <a:ext cx="4426920" cy="4384440"/>
          </a:xfrm>
          <a:prstGeom prst="rect">
            <a:avLst/>
          </a:prstGeom>
        </p:spPr>
        <p:txBody>
          <a:bodyPr lIns="0" rIns="0" tIns="0" bIns="0"/>
          <a:p>
            <a:endParaRPr/>
          </a:p>
        </p:txBody>
      </p:sp>
      <p:sp>
        <p:nvSpPr>
          <p:cNvPr id="11" name="PlaceHolder 3"/>
          <p:cNvSpPr>
            <a:spLocks noGrp="1"/>
          </p:cNvSpPr>
          <p:nvPr>
            <p:ph type="body"/>
          </p:nvPr>
        </p:nvSpPr>
        <p:spPr>
          <a:xfrm>
            <a:off x="5152680" y="1769040"/>
            <a:ext cx="4426920" cy="438444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04000" y="301320"/>
            <a:ext cx="9071640" cy="585180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15" name="PlaceHolder 2"/>
          <p:cNvSpPr>
            <a:spLocks noGrp="1"/>
          </p:cNvSpPr>
          <p:nvPr>
            <p:ph type="body"/>
          </p:nvPr>
        </p:nvSpPr>
        <p:spPr>
          <a:xfrm>
            <a:off x="504000" y="1769040"/>
            <a:ext cx="4426920" cy="2091240"/>
          </a:xfrm>
          <a:prstGeom prst="rect">
            <a:avLst/>
          </a:prstGeom>
        </p:spPr>
        <p:txBody>
          <a:bodyPr lIns="0" rIns="0" tIns="0" bIns="0"/>
          <a:p>
            <a:endParaRPr/>
          </a:p>
        </p:txBody>
      </p:sp>
      <p:sp>
        <p:nvSpPr>
          <p:cNvPr id="16" name="PlaceHolder 3"/>
          <p:cNvSpPr>
            <a:spLocks noGrp="1"/>
          </p:cNvSpPr>
          <p:nvPr>
            <p:ph type="body"/>
          </p:nvPr>
        </p:nvSpPr>
        <p:spPr>
          <a:xfrm>
            <a:off x="504000" y="4059360"/>
            <a:ext cx="4426920" cy="2091240"/>
          </a:xfrm>
          <a:prstGeom prst="rect">
            <a:avLst/>
          </a:prstGeom>
        </p:spPr>
        <p:txBody>
          <a:bodyPr lIns="0" rIns="0" tIns="0" bIns="0"/>
          <a:p>
            <a:endParaRPr/>
          </a:p>
        </p:txBody>
      </p:sp>
      <p:sp>
        <p:nvSpPr>
          <p:cNvPr id="17" name="PlaceHolder 4"/>
          <p:cNvSpPr>
            <a:spLocks noGrp="1"/>
          </p:cNvSpPr>
          <p:nvPr>
            <p:ph type="body"/>
          </p:nvPr>
        </p:nvSpPr>
        <p:spPr>
          <a:xfrm>
            <a:off x="5152680" y="1769040"/>
            <a:ext cx="4426920" cy="438444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19" name="PlaceHolder 2"/>
          <p:cNvSpPr>
            <a:spLocks noGrp="1"/>
          </p:cNvSpPr>
          <p:nvPr>
            <p:ph type="body"/>
          </p:nvPr>
        </p:nvSpPr>
        <p:spPr>
          <a:xfrm>
            <a:off x="504000" y="1769040"/>
            <a:ext cx="4426920" cy="4384440"/>
          </a:xfrm>
          <a:prstGeom prst="rect">
            <a:avLst/>
          </a:prstGeom>
        </p:spPr>
        <p:txBody>
          <a:bodyPr lIns="0" rIns="0" tIns="0" bIns="0"/>
          <a:p>
            <a:endParaRPr/>
          </a:p>
        </p:txBody>
      </p:sp>
      <p:sp>
        <p:nvSpPr>
          <p:cNvPr id="20" name="PlaceHolder 3"/>
          <p:cNvSpPr>
            <a:spLocks noGrp="1"/>
          </p:cNvSpPr>
          <p:nvPr>
            <p:ph type="body"/>
          </p:nvPr>
        </p:nvSpPr>
        <p:spPr>
          <a:xfrm>
            <a:off x="5152680" y="1769040"/>
            <a:ext cx="4426920" cy="2091240"/>
          </a:xfrm>
          <a:prstGeom prst="rect">
            <a:avLst/>
          </a:prstGeom>
        </p:spPr>
        <p:txBody>
          <a:bodyPr lIns="0" rIns="0" tIns="0" bIns="0"/>
          <a:p>
            <a:endParaRPr/>
          </a:p>
        </p:txBody>
      </p:sp>
      <p:sp>
        <p:nvSpPr>
          <p:cNvPr id="21" name="PlaceHolder 4"/>
          <p:cNvSpPr>
            <a:spLocks noGrp="1"/>
          </p:cNvSpPr>
          <p:nvPr>
            <p:ph type="body"/>
          </p:nvPr>
        </p:nvSpPr>
        <p:spPr>
          <a:xfrm>
            <a:off x="5152680" y="4059360"/>
            <a:ext cx="4426920" cy="209124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04000" y="301320"/>
            <a:ext cx="9071640" cy="1262160"/>
          </a:xfrm>
          <a:prstGeom prst="rect">
            <a:avLst/>
          </a:prstGeom>
        </p:spPr>
        <p:txBody>
          <a:bodyPr lIns="0" rIns="0" tIns="0" bIns="0" anchor="ctr"/>
          <a:p>
            <a:pPr algn="ctr"/>
            <a:endParaRPr/>
          </a:p>
        </p:txBody>
      </p:sp>
      <p:sp>
        <p:nvSpPr>
          <p:cNvPr id="23" name="PlaceHolder 2"/>
          <p:cNvSpPr>
            <a:spLocks noGrp="1"/>
          </p:cNvSpPr>
          <p:nvPr>
            <p:ph type="body"/>
          </p:nvPr>
        </p:nvSpPr>
        <p:spPr>
          <a:xfrm>
            <a:off x="504000" y="1769040"/>
            <a:ext cx="4426920" cy="2091240"/>
          </a:xfrm>
          <a:prstGeom prst="rect">
            <a:avLst/>
          </a:prstGeom>
        </p:spPr>
        <p:txBody>
          <a:bodyPr lIns="0" rIns="0" tIns="0" bIns="0"/>
          <a:p>
            <a:endParaRPr/>
          </a:p>
        </p:txBody>
      </p:sp>
      <p:sp>
        <p:nvSpPr>
          <p:cNvPr id="24" name="PlaceHolder 3"/>
          <p:cNvSpPr>
            <a:spLocks noGrp="1"/>
          </p:cNvSpPr>
          <p:nvPr>
            <p:ph type="body"/>
          </p:nvPr>
        </p:nvSpPr>
        <p:spPr>
          <a:xfrm>
            <a:off x="5152680" y="1769040"/>
            <a:ext cx="4426920" cy="2091240"/>
          </a:xfrm>
          <a:prstGeom prst="rect">
            <a:avLst/>
          </a:prstGeom>
        </p:spPr>
        <p:txBody>
          <a:bodyPr lIns="0" rIns="0" tIns="0" bIns="0"/>
          <a:p>
            <a:endParaRPr/>
          </a:p>
        </p:txBody>
      </p:sp>
      <p:sp>
        <p:nvSpPr>
          <p:cNvPr id="25" name="PlaceHolder 4"/>
          <p:cNvSpPr>
            <a:spLocks noGrp="1"/>
          </p:cNvSpPr>
          <p:nvPr>
            <p:ph type="body"/>
          </p:nvPr>
        </p:nvSpPr>
        <p:spPr>
          <a:xfrm>
            <a:off x="504000" y="4059360"/>
            <a:ext cx="9071640" cy="209124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blipFill>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301320"/>
            <a:ext cx="9071640" cy="1262160"/>
          </a:xfrm>
          <a:prstGeom prst="rect">
            <a:avLst/>
          </a:prstGeom>
        </p:spPr>
        <p:txBody>
          <a:bodyPr lIns="0" rIns="0" tIns="0" bIns="0" anchor="ctr"/>
          <a:p>
            <a:pPr algn="ctr"/>
            <a:r>
              <a:rPr lang="en-US" sz="4400">
                <a:latin typeface="Arial"/>
              </a:rPr>
              <a:t>Click to edit the title text format</a:t>
            </a:r>
            <a:endParaRPr/>
          </a:p>
        </p:txBody>
      </p:sp>
      <p:sp>
        <p:nvSpPr>
          <p:cNvPr id="1" name="PlaceHolder 2"/>
          <p:cNvSpPr>
            <a:spLocks noGrp="1"/>
          </p:cNvSpPr>
          <p:nvPr>
            <p:ph type="body"/>
          </p:nvPr>
        </p:nvSpPr>
        <p:spPr>
          <a:xfrm>
            <a:off x="504000" y="1769040"/>
            <a:ext cx="9071640" cy="4384440"/>
          </a:xfrm>
          <a:prstGeom prst="rect">
            <a:avLst/>
          </a:prstGeom>
        </p:spPr>
        <p:txBody>
          <a:bodyPr lIns="0" rIns="0" tIns="0" bIns="0"/>
          <a:p>
            <a:pPr>
              <a:buSzPct val="45000"/>
              <a:buFont typeface="StarSymbol"/>
              <a:buChar char=""/>
            </a:pPr>
            <a:r>
              <a:rPr lang="en-US" sz="3200">
                <a:latin typeface="Arial"/>
              </a:rPr>
              <a:t>Click to edit the outline text format</a:t>
            </a:r>
            <a:endParaRPr/>
          </a:p>
          <a:p>
            <a:pPr lvl="1">
              <a:buSzPct val="75000"/>
              <a:buFont typeface="StarSymbol"/>
              <a:buChar char=""/>
            </a:pPr>
            <a:r>
              <a:rPr lang="en-US" sz="2800">
                <a:latin typeface="Arial"/>
              </a:rPr>
              <a:t>Second Outline Level</a:t>
            </a:r>
            <a:endParaRPr/>
          </a:p>
          <a:p>
            <a:pPr lvl="2">
              <a:buSzPct val="45000"/>
              <a:buFont typeface="StarSymbol"/>
              <a:buChar char=""/>
            </a:pPr>
            <a:r>
              <a:rPr lang="en-US" sz="2400">
                <a:latin typeface="Arial"/>
              </a:rPr>
              <a:t>Third Outline Level</a:t>
            </a:r>
            <a:endParaRPr/>
          </a:p>
          <a:p>
            <a:pPr lvl="3">
              <a:buSzPct val="75000"/>
              <a:buFont typeface="StarSymbol"/>
              <a:buChar char=""/>
            </a:pPr>
            <a:r>
              <a:rPr lang="en-US" sz="2000">
                <a:latin typeface="Arial"/>
              </a:rPr>
              <a:t>Fourth Outline Level</a:t>
            </a:r>
            <a:endParaRPr/>
          </a:p>
          <a:p>
            <a:pPr lvl="4">
              <a:buSzPct val="45000"/>
              <a:buFont typeface="StarSymbol"/>
              <a:buChar char=""/>
            </a:pPr>
            <a:r>
              <a:rPr lang="en-US" sz="2000">
                <a:latin typeface="Arial"/>
              </a:rPr>
              <a:t>Fifth Outline Level</a:t>
            </a:r>
            <a:endParaRPr/>
          </a:p>
          <a:p>
            <a:pPr lvl="5">
              <a:buSzPct val="45000"/>
              <a:buFont typeface="StarSymbol"/>
              <a:buChar char=""/>
            </a:pPr>
            <a:r>
              <a:rPr lang="en-US" sz="2000">
                <a:latin typeface="Arial"/>
              </a:rPr>
              <a:t>Sixth Outline Level</a:t>
            </a:r>
            <a:endParaRPr/>
          </a:p>
          <a:p>
            <a:pPr lvl="6">
              <a:buSzPct val="45000"/>
              <a:buFont typeface="StarSymbol"/>
              <a:buChar char=""/>
            </a:pPr>
            <a:r>
              <a:rPr lang="en-US" sz="2000">
                <a:latin typeface="Arial"/>
              </a:rPr>
              <a:t>Seventh Outline Level</a:t>
            </a:r>
            <a:endParaRPr/>
          </a:p>
        </p:txBody>
      </p:sp>
      <p:sp>
        <p:nvSpPr>
          <p:cNvPr id="2" name="PlaceHolder 3"/>
          <p:cNvSpPr>
            <a:spLocks noGrp="1"/>
          </p:cNvSpPr>
          <p:nvPr>
            <p:ph type="dt"/>
          </p:nvPr>
        </p:nvSpPr>
        <p:spPr>
          <a:xfrm>
            <a:off x="504000" y="6887160"/>
            <a:ext cx="2348280" cy="521280"/>
          </a:xfrm>
          <a:prstGeom prst="rect">
            <a:avLst/>
          </a:prstGeom>
        </p:spPr>
        <p:txBody>
          <a:bodyPr lIns="0" rIns="0" tIns="0" bIns="0"/>
          <a:p>
            <a:r>
              <a:rPr lang="en-US" sz="1400">
                <a:latin typeface="Times New Roman"/>
              </a:rPr>
              <a:t>&lt;date/time&gt;</a:t>
            </a:r>
            <a:endParaRPr/>
          </a:p>
        </p:txBody>
      </p:sp>
      <p:sp>
        <p:nvSpPr>
          <p:cNvPr id="3" name="PlaceHolder 4"/>
          <p:cNvSpPr>
            <a:spLocks noGrp="1"/>
          </p:cNvSpPr>
          <p:nvPr>
            <p:ph type="ftr"/>
          </p:nvPr>
        </p:nvSpPr>
        <p:spPr>
          <a:xfrm>
            <a:off x="3447360" y="6887160"/>
            <a:ext cx="3195000" cy="521280"/>
          </a:xfrm>
          <a:prstGeom prst="rect">
            <a:avLst/>
          </a:prstGeom>
        </p:spPr>
        <p:txBody>
          <a:bodyPr lIns="0" rIns="0" tIns="0" bIns="0"/>
          <a:p>
            <a:pPr algn="ctr"/>
            <a:r>
              <a:rPr lang="en-US" sz="1400">
                <a:latin typeface="Times New Roman"/>
              </a:rPr>
              <a:t>&lt;footer&gt;</a:t>
            </a:r>
            <a:endParaRPr/>
          </a:p>
        </p:txBody>
      </p:sp>
      <p:sp>
        <p:nvSpPr>
          <p:cNvPr id="4" name="PlaceHolder 5"/>
          <p:cNvSpPr>
            <a:spLocks noGrp="1"/>
          </p:cNvSpPr>
          <p:nvPr>
            <p:ph type="sldNum"/>
          </p:nvPr>
        </p:nvSpPr>
        <p:spPr>
          <a:xfrm>
            <a:off x="7227360" y="6887160"/>
            <a:ext cx="2348280" cy="521280"/>
          </a:xfrm>
          <a:prstGeom prst="rect">
            <a:avLst/>
          </a:prstGeom>
        </p:spPr>
        <p:txBody>
          <a:bodyPr lIns="0" rIns="0" tIns="0" bIns="0"/>
          <a:p>
            <a:pPr algn="r"/>
            <a:fld id="{10CCE5B0-C030-44E9-B8CB-284527498FFF}" type="slidenum">
              <a:rPr lang="en-US" sz="1400">
                <a:latin typeface="Times New Roman"/>
              </a:rPr>
              <a:t>&lt;number&gt;</a:t>
            </a:fld>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9" name="TextShape 1"/>
          <p:cNvSpPr txBox="1"/>
          <p:nvPr/>
        </p:nvSpPr>
        <p:spPr>
          <a:xfrm>
            <a:off x="2286000" y="-2880"/>
            <a:ext cx="7289640" cy="1103040"/>
          </a:xfrm>
          <a:prstGeom prst="rect">
            <a:avLst/>
          </a:prstGeom>
          <a:noFill/>
          <a:ln>
            <a:noFill/>
          </a:ln>
        </p:spPr>
        <p:txBody>
          <a:bodyPr lIns="0" rIns="0" tIns="0" bIns="0" anchor="ctr"/>
          <a:p>
            <a:r>
              <a:rPr lang="en-US" sz="2600">
                <a:solidFill>
                  <a:srgbClr val="ffffff"/>
                </a:solidFill>
                <a:latin typeface="Arial"/>
              </a:rPr>
              <a:t>Phase 1: Get a Raspberry Pi,    </a:t>
            </a:r>
            <a:r>
              <a:rPr lang="en-US" sz="2600">
                <a:solidFill>
                  <a:srgbClr val="ffffff"/>
                </a:solidFill>
                <a:latin typeface="Arial"/>
              </a:rPr>
              <a:t>
</a:t>
            </a:r>
            <a:r>
              <a:rPr lang="en-US" sz="2600">
                <a:solidFill>
                  <a:srgbClr val="ffffff"/>
                </a:solidFill>
                <a:latin typeface="Arial"/>
              </a:rPr>
              <a:t>       Phase 2: ?, </a:t>
            </a:r>
            <a:r>
              <a:rPr lang="en-US" sz="2600">
                <a:solidFill>
                  <a:srgbClr val="ffffff"/>
                </a:solidFill>
                <a:latin typeface="Arial"/>
              </a:rPr>
              <a:t>
</a:t>
            </a:r>
            <a:r>
              <a:rPr lang="en-US" sz="2600">
                <a:solidFill>
                  <a:srgbClr val="ffffff"/>
                </a:solidFill>
                <a:latin typeface="Arial"/>
              </a:rPr>
              <a:t>              Phase 3: Rule the World</a:t>
            </a:r>
            <a:endParaRPr/>
          </a:p>
        </p:txBody>
      </p:sp>
      <p:sp>
        <p:nvSpPr>
          <p:cNvPr id="40" name="TextShape 2"/>
          <p:cNvSpPr txBox="1"/>
          <p:nvPr/>
        </p:nvSpPr>
        <p:spPr>
          <a:xfrm>
            <a:off x="6126480" y="6858000"/>
            <a:ext cx="3474720" cy="640080"/>
          </a:xfrm>
          <a:prstGeom prst="rect">
            <a:avLst/>
          </a:prstGeom>
          <a:noFill/>
          <a:ln>
            <a:noFill/>
          </a:ln>
        </p:spPr>
        <p:txBody>
          <a:bodyPr lIns="0" rIns="0" tIns="0" bIns="0" anchor="ctr"/>
          <a:p>
            <a:pPr algn="ctr"/>
            <a:r>
              <a:rPr lang="en-US" sz="2000">
                <a:latin typeface="Arial"/>
              </a:rPr>
              <a:t>Presenter: Nicholas Exner</a:t>
            </a:r>
            <a:endParaRPr/>
          </a:p>
          <a:p>
            <a:pPr algn="ctr"/>
            <a:r>
              <a:rPr lang="en-US" sz="2000">
                <a:latin typeface="Arial"/>
              </a:rPr>
              <a:t>Date: 2015.0130</a:t>
            </a:r>
            <a:endParaRPr/>
          </a:p>
        </p:txBody>
      </p:sp>
      <p:pic>
        <p:nvPicPr>
          <p:cNvPr id="41" name="" descr=""/>
          <p:cNvPicPr/>
          <p:nvPr/>
        </p:nvPicPr>
        <p:blipFill>
          <a:blip r:embed="rId1"/>
          <a:stretch/>
        </p:blipFill>
        <p:spPr>
          <a:xfrm>
            <a:off x="2377440" y="1737360"/>
            <a:ext cx="4642560" cy="4518000"/>
          </a:xfrm>
          <a:prstGeom prst="rect">
            <a:avLst/>
          </a:prstGeom>
          <a:ln>
            <a:noFill/>
          </a:ln>
        </p:spPr>
      </p:pic>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5"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Fun Projects – Web Kiosk</a:t>
            </a:r>
            <a:endParaRPr/>
          </a:p>
        </p:txBody>
      </p:sp>
      <p:sp>
        <p:nvSpPr>
          <p:cNvPr id="76" name="TextShape 2"/>
          <p:cNvSpPr txBox="1"/>
          <p:nvPr/>
        </p:nvSpPr>
        <p:spPr>
          <a:xfrm>
            <a:off x="731520" y="2926080"/>
            <a:ext cx="5760720" cy="3749040"/>
          </a:xfrm>
          <a:prstGeom prst="rect">
            <a:avLst/>
          </a:prstGeom>
          <a:noFill/>
          <a:ln>
            <a:noFill/>
          </a:ln>
        </p:spPr>
        <p:txBody>
          <a:bodyPr lIns="0" rIns="0" tIns="0" bIns="0"/>
          <a:p>
            <a:pPr>
              <a:buSzPct val="45000"/>
              <a:buFont typeface="StarSymbol"/>
              <a:buChar char=""/>
            </a:pPr>
            <a:r>
              <a:rPr lang="en-US" sz="3200">
                <a:latin typeface="Arial"/>
              </a:rPr>
              <a:t>Update the display from a local or remote website</a:t>
            </a:r>
            <a:endParaRPr/>
          </a:p>
          <a:p>
            <a:pPr>
              <a:buSzPct val="45000"/>
              <a:buFont typeface="StarSymbol"/>
              <a:buChar char=""/>
            </a:pPr>
            <a:r>
              <a:rPr lang="en-US" sz="3200">
                <a:latin typeface="Arial"/>
              </a:rPr>
              <a:t>Prevent the screen from going to sleep</a:t>
            </a:r>
            <a:endParaRPr/>
          </a:p>
          <a:p>
            <a:pPr>
              <a:buSzPct val="45000"/>
              <a:buFont typeface="StarSymbol"/>
              <a:buChar char=""/>
            </a:pPr>
            <a:r>
              <a:rPr lang="en-US" sz="3200">
                <a:latin typeface="Arial"/>
              </a:rPr>
              <a:t>Low cost / low power</a:t>
            </a:r>
            <a:endParaRPr/>
          </a:p>
          <a:p>
            <a:pPr>
              <a:buSzPct val="45000"/>
              <a:buFont typeface="StarSymbol"/>
              <a:buChar char=""/>
            </a:pPr>
            <a:r>
              <a:rPr lang="en-US" sz="3200">
                <a:latin typeface="Arial"/>
              </a:rPr>
              <a:t>Can even display video</a:t>
            </a:r>
            <a:endParaRPr/>
          </a:p>
          <a:p>
            <a:pPr>
              <a:buSzPct val="45000"/>
              <a:buFont typeface="StarSymbol"/>
              <a:buChar char=""/>
            </a:pPr>
            <a:r>
              <a:rPr lang="en-US" sz="3200">
                <a:latin typeface="Arial"/>
              </a:rPr>
              <a:t>GPIO pins can control the dispensing of items</a:t>
            </a:r>
            <a:endParaRPr/>
          </a:p>
        </p:txBody>
      </p:sp>
      <p:sp>
        <p:nvSpPr>
          <p:cNvPr id="77"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With its built-in web browser, the Raspberry Pi can be readily configured to serve as an information display to show current events or with some hardware expertise even a digital vending machine.</a:t>
            </a:r>
            <a:endParaRPr/>
          </a:p>
        </p:txBody>
      </p:sp>
      <p:pic>
        <p:nvPicPr>
          <p:cNvPr id="78" name="" descr=""/>
          <p:cNvPicPr/>
          <p:nvPr/>
        </p:nvPicPr>
        <p:blipFill>
          <a:blip r:embed="rId1"/>
          <a:stretch/>
        </p:blipFill>
        <p:spPr>
          <a:xfrm>
            <a:off x="6583680" y="2835000"/>
            <a:ext cx="2851920" cy="2925720"/>
          </a:xfrm>
          <a:prstGeom prst="rect">
            <a:avLst/>
          </a:prstGeom>
          <a:ln>
            <a:noFill/>
          </a:ln>
        </p:spPr>
      </p:pic>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9"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Fun Projects – Garage Door Opener</a:t>
            </a:r>
            <a:endParaRPr/>
          </a:p>
        </p:txBody>
      </p:sp>
      <p:sp>
        <p:nvSpPr>
          <p:cNvPr id="80" name="TextShape 2"/>
          <p:cNvSpPr txBox="1"/>
          <p:nvPr/>
        </p:nvSpPr>
        <p:spPr>
          <a:xfrm>
            <a:off x="731520" y="2716200"/>
            <a:ext cx="5669280" cy="3318840"/>
          </a:xfrm>
          <a:prstGeom prst="rect">
            <a:avLst/>
          </a:prstGeom>
          <a:solidFill>
            <a:srgbClr val="ffff99"/>
          </a:solidFill>
          <a:ln>
            <a:noFill/>
          </a:ln>
        </p:spPr>
        <p:txBody>
          <a:bodyPr lIns="0" rIns="0" tIns="0" bIns="0"/>
          <a:p>
            <a:pPr>
              <a:lnSpc>
                <a:spcPct val="100000"/>
              </a:lnSpc>
            </a:pPr>
            <a:r>
              <a:rPr lang="en-US" sz="1300">
                <a:solidFill>
                  <a:srgbClr val="262626"/>
                </a:solidFill>
                <a:latin typeface="Monaco"/>
                <a:ea typeface="Monaco"/>
              </a:rPr>
              <a:t> </a:t>
            </a:r>
            <a:r>
              <a:rPr lang="en-US" sz="1300">
                <a:solidFill>
                  <a:srgbClr val="262626"/>
                </a:solidFill>
                <a:latin typeface="Monaco"/>
                <a:ea typeface="Monaco"/>
              </a:rPr>
              <a:t>#!/bin/sh</a:t>
            </a:r>
            <a:endParaRPr/>
          </a:p>
          <a:p>
            <a:pPr>
              <a:lnSpc>
                <a:spcPct val="100000"/>
              </a:lnSpc>
            </a:pPr>
            <a:r>
              <a:rPr lang="en-US" sz="1300">
                <a:solidFill>
                  <a:srgbClr val="262626"/>
                </a:solidFill>
                <a:latin typeface="Monaco"/>
                <a:ea typeface="Monaco"/>
              </a:rPr>
              <a:t> </a:t>
            </a:r>
            <a:r>
              <a:rPr lang="en-US" sz="1300">
                <a:solidFill>
                  <a:srgbClr val="262626"/>
                </a:solidFill>
                <a:latin typeface="Monaco"/>
                <a:ea typeface="Monaco"/>
              </a:rPr>
              <a:t>if [ `gpio read 2` -eq 1 ]</a:t>
            </a:r>
            <a:endParaRPr/>
          </a:p>
          <a:p>
            <a:pPr>
              <a:lnSpc>
                <a:spcPct val="100000"/>
              </a:lnSpc>
            </a:pPr>
            <a:r>
              <a:rPr lang="en-US" sz="1300">
                <a:solidFill>
                  <a:srgbClr val="262626"/>
                </a:solidFill>
                <a:latin typeface="Monaco"/>
                <a:ea typeface="Monaco"/>
              </a:rPr>
              <a:t> </a:t>
            </a:r>
            <a:r>
              <a:rPr lang="en-US" sz="1300">
                <a:solidFill>
                  <a:srgbClr val="262626"/>
                </a:solidFill>
                <a:latin typeface="Monaco"/>
                <a:ea typeface="Monaco"/>
              </a:rPr>
              <a:t>then</a:t>
            </a:r>
            <a:endParaRPr/>
          </a:p>
          <a:p>
            <a:pPr>
              <a:lnSpc>
                <a:spcPct val="100000"/>
              </a:lnSpc>
            </a:pPr>
            <a:r>
              <a:rPr lang="en-US" sz="1300">
                <a:solidFill>
                  <a:srgbClr val="262626"/>
                </a:solidFill>
                <a:latin typeface="Monaco"/>
                <a:ea typeface="Monaco"/>
              </a:rPr>
              <a:t>  </a:t>
            </a:r>
            <a:r>
              <a:rPr lang="en-US" sz="1300">
                <a:solidFill>
                  <a:srgbClr val="262626"/>
                </a:solidFill>
                <a:latin typeface="Monaco"/>
                <a:ea typeface="Monaco"/>
              </a:rPr>
              <a:t>/home/pi/t.sh Please standbye, the door is now opening.</a:t>
            </a:r>
            <a:endParaRPr/>
          </a:p>
          <a:p>
            <a:pPr>
              <a:lnSpc>
                <a:spcPct val="100000"/>
              </a:lnSpc>
            </a:pPr>
            <a:r>
              <a:rPr lang="en-US" sz="1300">
                <a:solidFill>
                  <a:srgbClr val="262626"/>
                </a:solidFill>
                <a:latin typeface="Monaco"/>
                <a:ea typeface="Monaco"/>
              </a:rPr>
              <a:t> </a:t>
            </a:r>
            <a:r>
              <a:rPr lang="en-US" sz="1300">
                <a:solidFill>
                  <a:srgbClr val="262626"/>
                </a:solidFill>
                <a:latin typeface="Monaco"/>
                <a:ea typeface="Monaco"/>
              </a:rPr>
              <a:t>else</a:t>
            </a:r>
            <a:endParaRPr/>
          </a:p>
          <a:p>
            <a:pPr>
              <a:lnSpc>
                <a:spcPct val="100000"/>
              </a:lnSpc>
            </a:pPr>
            <a:r>
              <a:rPr lang="en-US" sz="1300">
                <a:solidFill>
                  <a:srgbClr val="262626"/>
                </a:solidFill>
                <a:latin typeface="Monaco"/>
                <a:ea typeface="Monaco"/>
              </a:rPr>
              <a:t>  </a:t>
            </a:r>
            <a:r>
              <a:rPr lang="en-US" sz="1300">
                <a:solidFill>
                  <a:srgbClr val="262626"/>
                </a:solidFill>
                <a:latin typeface="Monaco"/>
                <a:ea typeface="Monaco"/>
              </a:rPr>
              <a:t>/home/pi/t.sh Please standbye, the door is now closing.</a:t>
            </a:r>
            <a:endParaRPr/>
          </a:p>
          <a:p>
            <a:pPr>
              <a:lnSpc>
                <a:spcPct val="100000"/>
              </a:lnSpc>
            </a:pPr>
            <a:r>
              <a:rPr lang="en-US" sz="1300">
                <a:solidFill>
                  <a:srgbClr val="262626"/>
                </a:solidFill>
                <a:latin typeface="Monaco"/>
                <a:ea typeface="Monaco"/>
              </a:rPr>
              <a:t> </a:t>
            </a:r>
            <a:r>
              <a:rPr lang="en-US" sz="1300">
                <a:solidFill>
                  <a:srgbClr val="262626"/>
                </a:solidFill>
                <a:latin typeface="Monaco"/>
                <a:ea typeface="Monaco"/>
              </a:rPr>
              <a:t>fi</a:t>
            </a:r>
            <a:endParaRPr/>
          </a:p>
          <a:p>
            <a:pPr>
              <a:lnSpc>
                <a:spcPct val="100000"/>
              </a:lnSpc>
            </a:pPr>
            <a:endParaRPr/>
          </a:p>
          <a:p>
            <a:pPr>
              <a:lnSpc>
                <a:spcPct val="100000"/>
              </a:lnSpc>
            </a:pPr>
            <a:r>
              <a:rPr lang="en-US" sz="1300">
                <a:solidFill>
                  <a:srgbClr val="262626"/>
                </a:solidFill>
                <a:latin typeface="Monaco"/>
                <a:ea typeface="Monaco"/>
              </a:rPr>
              <a:t> </a:t>
            </a:r>
            <a:r>
              <a:rPr lang="en-US" sz="1300">
                <a:solidFill>
                  <a:srgbClr val="262626"/>
                </a:solidFill>
                <a:latin typeface="Monaco"/>
                <a:ea typeface="Monaco"/>
              </a:rPr>
              <a:t>/usr/local/bin/gpio -g write 4 1</a:t>
            </a:r>
            <a:endParaRPr/>
          </a:p>
          <a:p>
            <a:pPr>
              <a:lnSpc>
                <a:spcPct val="100000"/>
              </a:lnSpc>
            </a:pPr>
            <a:r>
              <a:rPr lang="en-US" sz="1300">
                <a:solidFill>
                  <a:srgbClr val="262626"/>
                </a:solidFill>
                <a:latin typeface="Monaco"/>
                <a:ea typeface="Monaco"/>
              </a:rPr>
              <a:t> </a:t>
            </a:r>
            <a:r>
              <a:rPr lang="en-US" sz="1300">
                <a:solidFill>
                  <a:srgbClr val="262626"/>
                </a:solidFill>
                <a:latin typeface="Monaco"/>
                <a:ea typeface="Monaco"/>
              </a:rPr>
              <a:t>sleep .75</a:t>
            </a:r>
            <a:endParaRPr/>
          </a:p>
          <a:p>
            <a:pPr>
              <a:lnSpc>
                <a:spcPct val="100000"/>
              </a:lnSpc>
            </a:pPr>
            <a:r>
              <a:rPr lang="en-US" sz="1300">
                <a:solidFill>
                  <a:srgbClr val="262626"/>
                </a:solidFill>
                <a:latin typeface="Monaco"/>
                <a:ea typeface="Monaco"/>
              </a:rPr>
              <a:t> </a:t>
            </a:r>
            <a:r>
              <a:rPr lang="en-US" sz="1300">
                <a:solidFill>
                  <a:srgbClr val="262626"/>
                </a:solidFill>
                <a:latin typeface="Monaco"/>
                <a:ea typeface="Monaco"/>
              </a:rPr>
              <a:t>/usr/local/bin/gpio -g write 4 0</a:t>
            </a:r>
            <a:endParaRPr/>
          </a:p>
        </p:txBody>
      </p:sp>
      <p:sp>
        <p:nvSpPr>
          <p:cNvPr id="81"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With a relay, wifi adapter, and a magnetic reed switch, the Raspberry Pi can be used to control a garage door from the Internet.</a:t>
            </a:r>
            <a:endParaRPr/>
          </a:p>
        </p:txBody>
      </p:sp>
      <p:pic>
        <p:nvPicPr>
          <p:cNvPr id="82" name="" descr=""/>
          <p:cNvPicPr/>
          <p:nvPr/>
        </p:nvPicPr>
        <p:blipFill>
          <a:blip r:embed="rId1"/>
          <a:stretch/>
        </p:blipFill>
        <p:spPr>
          <a:xfrm>
            <a:off x="6492240" y="2743200"/>
            <a:ext cx="3383280" cy="2590920"/>
          </a:xfrm>
          <a:prstGeom prst="rect">
            <a:avLst/>
          </a:prstGeom>
          <a:ln>
            <a:noFill/>
          </a:ln>
        </p:spPr>
      </p:pic>
      <p:pic>
        <p:nvPicPr>
          <p:cNvPr id="83" name="" descr=""/>
          <p:cNvPicPr/>
          <p:nvPr/>
        </p:nvPicPr>
        <p:blipFill>
          <a:blip r:embed="rId2"/>
          <a:stretch/>
        </p:blipFill>
        <p:spPr>
          <a:xfrm>
            <a:off x="6492240" y="5334120"/>
            <a:ext cx="3383280" cy="2072520"/>
          </a:xfrm>
          <a:prstGeom prst="rect">
            <a:avLst/>
          </a:prstGeom>
          <a:ln>
            <a:noFill/>
          </a:ln>
        </p:spPr>
      </p:pic>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4"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Educational Uses - Minecraft</a:t>
            </a:r>
            <a:endParaRPr/>
          </a:p>
        </p:txBody>
      </p:sp>
      <p:sp>
        <p:nvSpPr>
          <p:cNvPr id="85" name="TextShape 2"/>
          <p:cNvSpPr txBox="1"/>
          <p:nvPr/>
        </p:nvSpPr>
        <p:spPr>
          <a:xfrm>
            <a:off x="731520" y="2716200"/>
            <a:ext cx="4480560" cy="3958920"/>
          </a:xfrm>
          <a:prstGeom prst="rect">
            <a:avLst/>
          </a:prstGeom>
          <a:noFill/>
          <a:ln>
            <a:noFill/>
          </a:ln>
        </p:spPr>
        <p:txBody>
          <a:bodyPr lIns="0" rIns="0" tIns="0" bIns="0"/>
          <a:p>
            <a:pPr>
              <a:buSzPct val="45000"/>
              <a:buFont typeface="StarSymbol"/>
              <a:buChar char=""/>
            </a:pPr>
            <a:r>
              <a:rPr lang="en-US" sz="3200">
                <a:latin typeface="Arial"/>
              </a:rPr>
              <a:t>Encourages reading (inventory items, online strategies)</a:t>
            </a:r>
            <a:endParaRPr/>
          </a:p>
          <a:p>
            <a:pPr>
              <a:buSzPct val="45000"/>
              <a:buFont typeface="StarSymbol"/>
              <a:buChar char=""/>
            </a:pPr>
            <a:r>
              <a:rPr lang="en-US" sz="3200">
                <a:latin typeface="Arial"/>
              </a:rPr>
              <a:t>Develops math skills (3D coordinates, building figures and shapes, calculating amount of materials)</a:t>
            </a:r>
            <a:endParaRPr/>
          </a:p>
          <a:p>
            <a:pPr>
              <a:buSzPct val="45000"/>
              <a:buFont typeface="StarSymbol"/>
              <a:buChar char=""/>
            </a:pPr>
            <a:r>
              <a:rPr lang="en-US" sz="3200">
                <a:latin typeface="Arial"/>
              </a:rPr>
              <a:t>Integrates with Python scripts via the Minecraft Python API</a:t>
            </a:r>
            <a:endParaRPr/>
          </a:p>
        </p:txBody>
      </p:sp>
      <p:sp>
        <p:nvSpPr>
          <p:cNvPr id="86"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Minecraft is now recognized as the 3</a:t>
            </a:r>
            <a:r>
              <a:rPr lang="en-US" sz="3200" baseline="101000">
                <a:latin typeface="Arial"/>
              </a:rPr>
              <a:t>rd</a:t>
            </a:r>
            <a:r>
              <a:rPr lang="en-US" sz="3200">
                <a:latin typeface="Arial"/>
              </a:rPr>
              <a:t> most popular computer game of all time. *  Not only does it have the ability to excite kids, but it also has a number of educational benefits.   </a:t>
            </a:r>
            <a:endParaRPr/>
          </a:p>
        </p:txBody>
      </p:sp>
      <p:sp>
        <p:nvSpPr>
          <p:cNvPr id="87" name="TextShape 4"/>
          <p:cNvSpPr txBox="1"/>
          <p:nvPr/>
        </p:nvSpPr>
        <p:spPr>
          <a:xfrm>
            <a:off x="4297680" y="7132320"/>
            <a:ext cx="5669280" cy="371160"/>
          </a:xfrm>
          <a:prstGeom prst="rect">
            <a:avLst/>
          </a:prstGeom>
          <a:noFill/>
          <a:ln>
            <a:noFill/>
          </a:ln>
        </p:spPr>
        <p:txBody>
          <a:bodyPr lIns="90000" rIns="90000" tIns="45000" bIns="45000"/>
          <a:p>
            <a:r>
              <a:rPr lang="en-US" sz="1000">
                <a:latin typeface="Arial"/>
              </a:rPr>
              <a:t>* </a:t>
            </a:r>
            <a:r>
              <a:rPr lang="en-US" sz="1000">
                <a:latin typeface="Arial"/>
              </a:rPr>
              <a:t>http://www.ctvnews.ca/lifestyle/minecraft-why-are-kids-and-educators-so-crazy-for-it-1.2006975</a:t>
            </a:r>
            <a:endParaRPr/>
          </a:p>
          <a:p>
            <a:r>
              <a:rPr lang="en-US" sz="1000">
                <a:latin typeface="Arial"/>
              </a:rPr>
              <a:t>** </a:t>
            </a:r>
            <a:r>
              <a:rPr lang="en-US" sz="1000">
                <a:latin typeface="Arial"/>
              </a:rPr>
              <a:t>http://minecraft.gamepedia.com/Minecraft_in_education</a:t>
            </a:r>
            <a:r>
              <a:rPr lang="en-US" sz="1000">
                <a:latin typeface="Arial"/>
              </a:rPr>
              <a:t> </a:t>
            </a:r>
            <a:endParaRPr/>
          </a:p>
        </p:txBody>
      </p:sp>
      <p:pic>
        <p:nvPicPr>
          <p:cNvPr id="88" name="" descr=""/>
          <p:cNvPicPr/>
          <p:nvPr/>
        </p:nvPicPr>
        <p:blipFill>
          <a:blip r:embed="rId1"/>
          <a:stretch/>
        </p:blipFill>
        <p:spPr>
          <a:xfrm>
            <a:off x="5303520" y="2651760"/>
            <a:ext cx="4408920" cy="3657600"/>
          </a:xfrm>
          <a:prstGeom prst="rect">
            <a:avLst/>
          </a:prstGeom>
          <a:ln>
            <a:noFill/>
          </a:ln>
        </p:spPr>
      </p:pic>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9" name="TextShape 1"/>
          <p:cNvSpPr txBox="1"/>
          <p:nvPr/>
        </p:nvSpPr>
        <p:spPr>
          <a:xfrm>
            <a:off x="365760" y="-59760"/>
            <a:ext cx="9509760" cy="1243800"/>
          </a:xfrm>
          <a:prstGeom prst="rect">
            <a:avLst/>
          </a:prstGeom>
          <a:noFill/>
          <a:ln>
            <a:noFill/>
          </a:ln>
        </p:spPr>
        <p:txBody>
          <a:bodyPr lIns="0" rIns="0" tIns="0" bIns="0" anchor="ctr"/>
          <a:p>
            <a:pPr algn="ctr"/>
            <a:r>
              <a:rPr lang="en-US" sz="4400">
                <a:solidFill>
                  <a:srgbClr val="ffffff"/>
                </a:solidFill>
                <a:latin typeface="Arial"/>
              </a:rPr>
              <a:t>Fun Projects – Voice Controlled Lamp</a:t>
            </a:r>
            <a:endParaRPr/>
          </a:p>
        </p:txBody>
      </p:sp>
      <p:sp>
        <p:nvSpPr>
          <p:cNvPr id="90" name="TextShape 2"/>
          <p:cNvSpPr txBox="1"/>
          <p:nvPr/>
        </p:nvSpPr>
        <p:spPr>
          <a:xfrm>
            <a:off x="822960" y="2716200"/>
            <a:ext cx="4754880" cy="3958920"/>
          </a:xfrm>
          <a:prstGeom prst="rect">
            <a:avLst/>
          </a:prstGeom>
          <a:noFill/>
          <a:ln>
            <a:noFill/>
          </a:ln>
        </p:spPr>
        <p:txBody>
          <a:bodyPr lIns="0" rIns="0" tIns="0" bIns="0"/>
          <a:p>
            <a:pPr>
              <a:buSzPct val="45000"/>
              <a:buFont typeface="StarSymbol"/>
              <a:buChar char=""/>
            </a:pPr>
            <a:r>
              <a:rPr lang="en-US" sz="3200">
                <a:latin typeface="Arial"/>
              </a:rPr>
              <a:t>Retrofitted an old night light to hold a Raspberry Pi</a:t>
            </a:r>
            <a:endParaRPr/>
          </a:p>
          <a:p>
            <a:pPr>
              <a:buSzPct val="45000"/>
              <a:buFont typeface="StarSymbol"/>
              <a:buChar char=""/>
            </a:pPr>
            <a:r>
              <a:rPr lang="en-US" sz="3200">
                <a:latin typeface="Arial"/>
              </a:rPr>
              <a:t>Connected a microphone to an USB adapter</a:t>
            </a:r>
            <a:endParaRPr/>
          </a:p>
          <a:p>
            <a:pPr>
              <a:buSzPct val="45000"/>
              <a:buFont typeface="StarSymbol"/>
              <a:buChar char=""/>
            </a:pPr>
            <a:r>
              <a:rPr lang="en-US" sz="3200">
                <a:latin typeface="Arial"/>
              </a:rPr>
              <a:t>Trained the Pi to recognize a couple of words</a:t>
            </a:r>
            <a:endParaRPr/>
          </a:p>
          <a:p>
            <a:pPr>
              <a:buSzPct val="45000"/>
              <a:buFont typeface="StarSymbol"/>
              <a:buChar char=""/>
            </a:pPr>
            <a:r>
              <a:rPr lang="en-US" sz="3200">
                <a:latin typeface="Arial"/>
              </a:rPr>
              <a:t>Wrote code to activate the LED lights via the GPIO pins</a:t>
            </a:r>
            <a:endParaRPr/>
          </a:p>
        </p:txBody>
      </p:sp>
      <p:sp>
        <p:nvSpPr>
          <p:cNvPr id="91" name="TextShape 3"/>
          <p:cNvSpPr txBox="1"/>
          <p:nvPr/>
        </p:nvSpPr>
        <p:spPr>
          <a:xfrm>
            <a:off x="457200" y="1386360"/>
            <a:ext cx="9415440" cy="1448280"/>
          </a:xfrm>
          <a:prstGeom prst="rect">
            <a:avLst/>
          </a:prstGeom>
          <a:noFill/>
          <a:ln>
            <a:noFill/>
          </a:ln>
        </p:spPr>
        <p:txBody>
          <a:bodyPr lIns="0" rIns="0" tIns="0" bIns="0"/>
          <a:p>
            <a:pPr>
              <a:buSzPct val="45000"/>
              <a:buFont typeface="StarSymbol"/>
              <a:buChar char=""/>
            </a:pPr>
            <a:r>
              <a:rPr lang="en-US" sz="3200">
                <a:latin typeface="Arial"/>
              </a:rPr>
              <a:t>Using some LED Christmas light bulbs, a microphone, and the PocketSphinx open source voice recognition library...</a:t>
            </a:r>
            <a:endParaRPr/>
          </a:p>
        </p:txBody>
      </p:sp>
      <p:pic>
        <p:nvPicPr>
          <p:cNvPr id="92" name="" descr=""/>
          <p:cNvPicPr/>
          <p:nvPr/>
        </p:nvPicPr>
        <p:blipFill>
          <a:blip r:embed="rId1"/>
          <a:stretch/>
        </p:blipFill>
        <p:spPr>
          <a:xfrm>
            <a:off x="5878080" y="2870280"/>
            <a:ext cx="3723120" cy="2433240"/>
          </a:xfrm>
          <a:prstGeom prst="rect">
            <a:avLst/>
          </a:prstGeom>
          <a:ln>
            <a:noFill/>
          </a:ln>
        </p:spPr>
      </p:pic>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3"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If I Haven't Hooked You Yet...</a:t>
            </a:r>
            <a:endParaRPr/>
          </a:p>
        </p:txBody>
      </p:sp>
      <p:sp>
        <p:nvSpPr>
          <p:cNvPr id="94" name="TextShape 2"/>
          <p:cNvSpPr txBox="1"/>
          <p:nvPr/>
        </p:nvSpPr>
        <p:spPr>
          <a:xfrm>
            <a:off x="820080" y="5029200"/>
            <a:ext cx="8980200" cy="1737360"/>
          </a:xfrm>
          <a:prstGeom prst="rect">
            <a:avLst/>
          </a:prstGeom>
          <a:noFill/>
          <a:ln>
            <a:noFill/>
          </a:ln>
        </p:spPr>
        <p:txBody>
          <a:bodyPr lIns="0" rIns="0" tIns="0" bIns="0"/>
          <a:p>
            <a:pPr>
              <a:buSzPct val="45000"/>
              <a:buFont typeface="StarSymbol"/>
              <a:buChar char=""/>
            </a:pPr>
            <a:r>
              <a:rPr lang="en-US">
                <a:latin typeface="Arial"/>
              </a:rPr>
              <a:t>Sonic Pi – An open source programming environment for creating new sounds with code</a:t>
            </a:r>
            <a:endParaRPr/>
          </a:p>
          <a:p>
            <a:pPr>
              <a:buSzPct val="45000"/>
              <a:buFont typeface="StarSymbol"/>
              <a:buChar char=""/>
            </a:pPr>
            <a:r>
              <a:rPr lang="en-US">
                <a:latin typeface="Arial"/>
              </a:rPr>
              <a:t>Mathematica 10 – computational programming tool used in science, maths, computing, and engineering</a:t>
            </a:r>
            <a:endParaRPr/>
          </a:p>
          <a:p>
            <a:pPr>
              <a:buSzPct val="45000"/>
              <a:buFont typeface="StarSymbol"/>
              <a:buChar char=""/>
            </a:pPr>
            <a:r>
              <a:rPr lang="en-US">
                <a:latin typeface="Arial"/>
              </a:rPr>
              <a:t>A version of the latest Java 8 Development Kit that can be installed from Oracle</a:t>
            </a:r>
            <a:endParaRPr/>
          </a:p>
        </p:txBody>
      </p:sp>
      <p:sp>
        <p:nvSpPr>
          <p:cNvPr id="95" name="TextShape 3"/>
          <p:cNvSpPr txBox="1"/>
          <p:nvPr/>
        </p:nvSpPr>
        <p:spPr>
          <a:xfrm>
            <a:off x="457200" y="4297680"/>
            <a:ext cx="9415440" cy="1448280"/>
          </a:xfrm>
          <a:prstGeom prst="rect">
            <a:avLst/>
          </a:prstGeom>
          <a:noFill/>
          <a:ln>
            <a:noFill/>
          </a:ln>
        </p:spPr>
        <p:txBody>
          <a:bodyPr lIns="0" rIns="0" tIns="0" bIns="0"/>
          <a:p>
            <a:pPr>
              <a:buSzPct val="45000"/>
              <a:buFont typeface="StarSymbol"/>
              <a:buChar char=""/>
            </a:pPr>
            <a:r>
              <a:rPr lang="en-US" sz="3200">
                <a:latin typeface="Arial"/>
              </a:rPr>
              <a:t>Did I mention that the Raspberry Pi also has...</a:t>
            </a:r>
            <a:endParaRPr/>
          </a:p>
        </p:txBody>
      </p:sp>
      <p:pic>
        <p:nvPicPr>
          <p:cNvPr id="96" name="" descr=""/>
          <p:cNvPicPr/>
          <p:nvPr/>
        </p:nvPicPr>
        <p:blipFill>
          <a:blip r:embed="rId1"/>
          <a:stretch/>
        </p:blipFill>
        <p:spPr>
          <a:xfrm>
            <a:off x="2743200" y="1377000"/>
            <a:ext cx="3931920" cy="2829240"/>
          </a:xfrm>
          <a:prstGeom prst="rect">
            <a:avLst/>
          </a:prstGeom>
          <a:ln>
            <a:noFill/>
          </a:ln>
        </p:spPr>
      </p:pic>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97"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Helpful Resources</a:t>
            </a:r>
            <a:endParaRPr/>
          </a:p>
        </p:txBody>
      </p:sp>
      <p:sp>
        <p:nvSpPr>
          <p:cNvPr id="98" name="TextShape 2"/>
          <p:cNvSpPr txBox="1"/>
          <p:nvPr/>
        </p:nvSpPr>
        <p:spPr>
          <a:xfrm>
            <a:off x="731520" y="2377440"/>
            <a:ext cx="8980200" cy="3840480"/>
          </a:xfrm>
          <a:prstGeom prst="rect">
            <a:avLst/>
          </a:prstGeom>
          <a:noFill/>
          <a:ln>
            <a:noFill/>
          </a:ln>
        </p:spPr>
        <p:txBody>
          <a:bodyPr lIns="0" rIns="0" tIns="0" bIns="0"/>
          <a:p>
            <a:pPr>
              <a:buSzPct val="45000"/>
              <a:buFont typeface="StarSymbol"/>
              <a:buChar char=""/>
            </a:pPr>
            <a:r>
              <a:rPr lang="en-US">
                <a:latin typeface="Arial"/>
              </a:rPr>
              <a:t>The Official Raspberry PI - FAQ</a:t>
            </a:r>
            <a:endParaRPr/>
          </a:p>
          <a:p>
            <a:pPr>
              <a:buSzPct val="45000"/>
              <a:buFont typeface="StarSymbol"/>
              <a:buChar char=""/>
            </a:pPr>
            <a:r>
              <a:rPr lang="en-US">
                <a:latin typeface="Arial"/>
              </a:rPr>
              <a:t>http://www.raspberrypi.org/help/faqs/#videoDisplays</a:t>
            </a:r>
            <a:r>
              <a:rPr lang="en-US">
                <a:latin typeface="Arial"/>
              </a:rPr>
              <a:t> </a:t>
            </a:r>
            <a:endParaRPr/>
          </a:p>
          <a:p>
            <a:pPr>
              <a:buSzPct val="45000"/>
              <a:buFont typeface="StarSymbol"/>
              <a:buChar char=""/>
            </a:pPr>
            <a:r>
              <a:rPr lang="en-US">
                <a:latin typeface="Arial"/>
              </a:rPr>
              <a:t>CodePug Wiki – Project How-To's</a:t>
            </a:r>
            <a:endParaRPr/>
          </a:p>
          <a:p>
            <a:pPr>
              <a:buSzPct val="45000"/>
              <a:buFont typeface="StarSymbol"/>
              <a:buChar char=""/>
            </a:pPr>
            <a:r>
              <a:rPr lang="en-US">
                <a:latin typeface="Arial"/>
              </a:rPr>
              <a:t>http://www.codepug.com/wiki</a:t>
            </a:r>
            <a:r>
              <a:rPr lang="en-US">
                <a:latin typeface="Arial"/>
              </a:rPr>
              <a:t> </a:t>
            </a:r>
            <a:endParaRPr/>
          </a:p>
          <a:p>
            <a:pPr>
              <a:buSzPct val="45000"/>
              <a:buFont typeface="StarSymbol"/>
              <a:buChar char=""/>
            </a:pPr>
            <a:r>
              <a:rPr lang="en-US">
                <a:latin typeface="Arial"/>
              </a:rPr>
              <a:t>Amazon Offerings</a:t>
            </a:r>
            <a:endParaRPr/>
          </a:p>
          <a:p>
            <a:pPr>
              <a:buSzPct val="45000"/>
              <a:buFont typeface="StarSymbol"/>
              <a:buChar char=""/>
            </a:pPr>
            <a:r>
              <a:rPr lang="en-US">
                <a:latin typeface="Arial"/>
              </a:rPr>
              <a:t>http://www.amazon.com/s/ref=nb_sb_noss?url=search-alias%3Delectronics&amp;field-keywords=raspberry+pi&amp;rh=n%3A172282%2Ck%3Araspberry+pi&amp;ajr=0</a:t>
            </a:r>
            <a:endParaRPr/>
          </a:p>
          <a:p>
            <a:pPr>
              <a:buSzPct val="45000"/>
              <a:buFont typeface="StarSymbol"/>
              <a:buChar char=""/>
            </a:pPr>
            <a:r>
              <a:rPr lang="en-US">
                <a:latin typeface="Arial"/>
              </a:rPr>
              <a:t>Risc OS FAQ</a:t>
            </a:r>
            <a:endParaRPr/>
          </a:p>
          <a:p>
            <a:pPr>
              <a:buSzPct val="45000"/>
              <a:buFont typeface="StarSymbol"/>
              <a:buChar char=""/>
            </a:pPr>
            <a:r>
              <a:rPr lang="en-US">
                <a:latin typeface="Arial"/>
              </a:rPr>
              <a:t>http://www.riscos.com/the_faqs/</a:t>
            </a:r>
            <a:endParaRPr/>
          </a:p>
          <a:p>
            <a:pPr>
              <a:buSzPct val="45000"/>
              <a:buFont typeface="StarSymbol"/>
              <a:buChar char=""/>
            </a:pPr>
            <a:r>
              <a:rPr lang="en-US">
                <a:latin typeface="Arial"/>
              </a:rPr>
              <a:t> </a:t>
            </a:r>
            <a:endParaRPr/>
          </a:p>
        </p:txBody>
      </p:sp>
      <p:sp>
        <p:nvSpPr>
          <p:cNvPr id="99"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The following web sites provide additional information about the Raspberry Pi.</a:t>
            </a:r>
            <a:endParaRPr/>
          </a:p>
        </p:txBody>
      </p:sp>
      <p:pic>
        <p:nvPicPr>
          <p:cNvPr id="100" name="" descr=""/>
          <p:cNvPicPr/>
          <p:nvPr/>
        </p:nvPicPr>
        <p:blipFill>
          <a:blip r:embed="rId1"/>
          <a:stretch/>
        </p:blipFill>
        <p:spPr>
          <a:xfrm>
            <a:off x="7772400" y="5273280"/>
            <a:ext cx="2133360" cy="2133360"/>
          </a:xfrm>
          <a:prstGeom prst="rect">
            <a:avLst/>
          </a:prstGeom>
          <a:ln>
            <a:noFill/>
          </a:ln>
        </p:spPr>
      </p:pic>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2"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Today's Agenda</a:t>
            </a:r>
            <a:endParaRPr/>
          </a:p>
        </p:txBody>
      </p:sp>
      <p:sp>
        <p:nvSpPr>
          <p:cNvPr id="43" name="TextShape 2"/>
          <p:cNvSpPr txBox="1"/>
          <p:nvPr/>
        </p:nvSpPr>
        <p:spPr>
          <a:xfrm>
            <a:off x="731520" y="2716200"/>
            <a:ext cx="8980200" cy="3958920"/>
          </a:xfrm>
          <a:prstGeom prst="rect">
            <a:avLst/>
          </a:prstGeom>
          <a:noFill/>
          <a:ln>
            <a:noFill/>
          </a:ln>
        </p:spPr>
        <p:txBody>
          <a:bodyPr lIns="0" rIns="0" tIns="0" bIns="0"/>
          <a:p>
            <a:pPr>
              <a:buSzPct val="45000"/>
              <a:buFont typeface="StarSymbol"/>
              <a:buChar char=""/>
            </a:pPr>
            <a:r>
              <a:rPr lang="en-US" sz="3200">
                <a:latin typeface="Arial"/>
              </a:rPr>
              <a:t>What is the Raspberry Pi</a:t>
            </a:r>
            <a:endParaRPr/>
          </a:p>
          <a:p>
            <a:pPr>
              <a:buSzPct val="45000"/>
              <a:buFont typeface="StarSymbol"/>
              <a:buChar char=""/>
            </a:pPr>
            <a:r>
              <a:rPr lang="en-US" sz="3200">
                <a:latin typeface="Arial"/>
              </a:rPr>
              <a:t>Setting up the Raspberry Pi</a:t>
            </a:r>
            <a:endParaRPr/>
          </a:p>
          <a:p>
            <a:pPr>
              <a:buSzPct val="45000"/>
              <a:buFont typeface="StarSymbol"/>
              <a:buChar char=""/>
            </a:pPr>
            <a:r>
              <a:rPr lang="en-US" sz="3200">
                <a:latin typeface="Arial"/>
              </a:rPr>
              <a:t>Educational Uses</a:t>
            </a:r>
            <a:endParaRPr/>
          </a:p>
          <a:p>
            <a:pPr lvl="1">
              <a:buSzPct val="75000"/>
              <a:buFont typeface="StarSymbol"/>
              <a:buChar char=""/>
            </a:pPr>
            <a:r>
              <a:rPr lang="en-US" sz="2800">
                <a:latin typeface="Arial"/>
              </a:rPr>
              <a:t>Minecraft</a:t>
            </a:r>
            <a:endParaRPr/>
          </a:p>
          <a:p>
            <a:pPr lvl="1">
              <a:buSzPct val="75000"/>
              <a:buFont typeface="StarSymbol"/>
              <a:buChar char=""/>
            </a:pPr>
            <a:r>
              <a:rPr lang="en-US" sz="2800">
                <a:latin typeface="Arial"/>
              </a:rPr>
              <a:t>Scratch</a:t>
            </a:r>
            <a:endParaRPr/>
          </a:p>
          <a:p>
            <a:pPr lvl="1">
              <a:buSzPct val="75000"/>
              <a:buFont typeface="StarSymbol"/>
              <a:buChar char=""/>
            </a:pPr>
            <a:r>
              <a:rPr lang="en-US" sz="2800">
                <a:latin typeface="Arial"/>
              </a:rPr>
              <a:t>Python</a:t>
            </a:r>
            <a:endParaRPr/>
          </a:p>
          <a:p>
            <a:pPr lvl="1">
              <a:buSzPct val="75000"/>
              <a:buFont typeface="StarSymbol"/>
              <a:buChar char=""/>
            </a:pPr>
            <a:r>
              <a:rPr lang="en-US" sz="2800">
                <a:latin typeface="Arial"/>
              </a:rPr>
              <a:t>HTML 5</a:t>
            </a:r>
            <a:endParaRPr/>
          </a:p>
          <a:p>
            <a:pPr>
              <a:buSzPct val="45000"/>
              <a:buFont typeface="StarSymbol"/>
              <a:buChar char=""/>
            </a:pPr>
            <a:r>
              <a:rPr lang="en-US" sz="3200">
                <a:latin typeface="Arial"/>
              </a:rPr>
              <a:t>Fun Projects</a:t>
            </a:r>
            <a:endParaRPr/>
          </a:p>
          <a:p>
            <a:pPr lvl="1">
              <a:buSzPct val="75000"/>
              <a:buFont typeface="StarSymbol"/>
              <a:buChar char=""/>
            </a:pPr>
            <a:r>
              <a:rPr lang="en-US" sz="2800">
                <a:latin typeface="Arial"/>
              </a:rPr>
              <a:t>Web Kiosk / Information Displayboard</a:t>
            </a:r>
            <a:endParaRPr/>
          </a:p>
          <a:p>
            <a:pPr lvl="1">
              <a:buSzPct val="75000"/>
              <a:buFont typeface="StarSymbol"/>
              <a:buChar char=""/>
            </a:pPr>
            <a:r>
              <a:rPr lang="en-US" sz="2800">
                <a:latin typeface="Arial"/>
              </a:rPr>
              <a:t>Garage Door Opener</a:t>
            </a:r>
            <a:endParaRPr/>
          </a:p>
          <a:p>
            <a:pPr lvl="1">
              <a:buSzPct val="75000"/>
              <a:buFont typeface="StarSymbol"/>
              <a:buChar char=""/>
            </a:pPr>
            <a:r>
              <a:rPr lang="en-US" sz="2800">
                <a:latin typeface="Arial"/>
              </a:rPr>
              <a:t>Voice Controlled Lamp</a:t>
            </a:r>
            <a:endParaRPr/>
          </a:p>
          <a:p>
            <a:pPr>
              <a:buSzPct val="45000"/>
              <a:buFont typeface="StarSymbol"/>
              <a:buChar char=""/>
            </a:pPr>
            <a:r>
              <a:rPr lang="en-US" sz="3200">
                <a:latin typeface="Arial"/>
              </a:rPr>
              <a:t>Helpful Resources</a:t>
            </a:r>
            <a:endParaRPr/>
          </a:p>
        </p:txBody>
      </p:sp>
      <p:sp>
        <p:nvSpPr>
          <p:cNvPr id="44"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This presentation will provide an overview of the Raspberry Pi computing platform and some of its implications for transforming eduction.</a:t>
            </a:r>
            <a:endParaRPr/>
          </a:p>
        </p:txBody>
      </p:sp>
      <p:pic>
        <p:nvPicPr>
          <p:cNvPr id="45" name="" descr=""/>
          <p:cNvPicPr/>
          <p:nvPr/>
        </p:nvPicPr>
        <p:blipFill>
          <a:blip r:embed="rId1"/>
          <a:stretch/>
        </p:blipFill>
        <p:spPr>
          <a:xfrm>
            <a:off x="5279040" y="2804400"/>
            <a:ext cx="4047840" cy="3047760"/>
          </a:xfrm>
          <a:prstGeom prst="rect">
            <a:avLst/>
          </a:prstGeom>
          <a:ln>
            <a:noFill/>
          </a:ln>
        </p:spPr>
      </p:pic>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6"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What is the Raspberry Pi?</a:t>
            </a:r>
            <a:endParaRPr/>
          </a:p>
        </p:txBody>
      </p:sp>
      <p:sp>
        <p:nvSpPr>
          <p:cNvPr id="47" name="TextShape 2"/>
          <p:cNvSpPr txBox="1"/>
          <p:nvPr/>
        </p:nvSpPr>
        <p:spPr>
          <a:xfrm>
            <a:off x="731520" y="2716200"/>
            <a:ext cx="4297680" cy="3776040"/>
          </a:xfrm>
          <a:prstGeom prst="rect">
            <a:avLst/>
          </a:prstGeom>
          <a:noFill/>
          <a:ln>
            <a:noFill/>
          </a:ln>
        </p:spPr>
        <p:txBody>
          <a:bodyPr lIns="0" rIns="0" tIns="0" bIns="0"/>
          <a:p>
            <a:pPr>
              <a:buSzPct val="45000"/>
              <a:buFont typeface="StarSymbol"/>
              <a:buChar char=""/>
            </a:pPr>
            <a:r>
              <a:rPr lang="en-US" sz="3200">
                <a:latin typeface="Arial"/>
              </a:rPr>
              <a:t>Low-cost computer ($25 - $35)</a:t>
            </a:r>
            <a:endParaRPr/>
          </a:p>
          <a:p>
            <a:pPr>
              <a:buSzPct val="45000"/>
              <a:buFont typeface="StarSymbol"/>
              <a:buChar char=""/>
            </a:pPr>
            <a:r>
              <a:rPr lang="en-US" sz="3200">
                <a:latin typeface="Arial"/>
              </a:rPr>
              <a:t>Size of a credit card</a:t>
            </a:r>
            <a:endParaRPr/>
          </a:p>
          <a:p>
            <a:pPr>
              <a:buSzPct val="45000"/>
              <a:buFont typeface="StarSymbol"/>
              <a:buChar char=""/>
            </a:pPr>
            <a:r>
              <a:rPr lang="en-US" sz="3200">
                <a:latin typeface="Arial"/>
              </a:rPr>
              <a:t>Graphics capabilities roughly equivalent to the original Xbox*</a:t>
            </a:r>
            <a:endParaRPr/>
          </a:p>
          <a:p>
            <a:pPr>
              <a:buSzPct val="45000"/>
              <a:buFont typeface="StarSymbol"/>
              <a:buChar char=""/>
            </a:pPr>
            <a:r>
              <a:rPr lang="en-US" sz="3200">
                <a:latin typeface="Arial"/>
              </a:rPr>
              <a:t>Performance close to a 300Mhz Pentium 2*</a:t>
            </a:r>
            <a:endParaRPr/>
          </a:p>
          <a:p>
            <a:pPr>
              <a:buSzPct val="45000"/>
              <a:buFont typeface="StarSymbol"/>
              <a:buChar char=""/>
            </a:pPr>
            <a:r>
              <a:rPr lang="en-US" sz="3200">
                <a:latin typeface="Arial"/>
              </a:rPr>
              <a:t>Strong community support</a:t>
            </a:r>
            <a:endParaRPr/>
          </a:p>
          <a:p>
            <a:pPr>
              <a:buSzPct val="45000"/>
              <a:buFont typeface="StarSymbol"/>
              <a:buChar char=""/>
            </a:pPr>
            <a:r>
              <a:rPr lang="en-US" sz="3200">
                <a:latin typeface="Arial"/>
              </a:rPr>
              <a:t>Energy efficient – can be ran off of batteries</a:t>
            </a:r>
            <a:endParaRPr/>
          </a:p>
        </p:txBody>
      </p:sp>
      <p:sp>
        <p:nvSpPr>
          <p:cNvPr id="48"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The Raspberry Pi is a computer with the following traits that make it ideal as a tool to help bridge digital divides.</a:t>
            </a:r>
            <a:endParaRPr/>
          </a:p>
        </p:txBody>
      </p:sp>
      <p:sp>
        <p:nvSpPr>
          <p:cNvPr id="49" name="TextShape 4"/>
          <p:cNvSpPr txBox="1"/>
          <p:nvPr/>
        </p:nvSpPr>
        <p:spPr>
          <a:xfrm>
            <a:off x="3840480" y="7040880"/>
            <a:ext cx="6239520" cy="512640"/>
          </a:xfrm>
          <a:prstGeom prst="rect">
            <a:avLst/>
          </a:prstGeom>
          <a:noFill/>
          <a:ln>
            <a:noFill/>
          </a:ln>
        </p:spPr>
        <p:txBody>
          <a:bodyPr lIns="90000" rIns="90000" tIns="45000" bIns="45000"/>
          <a:p>
            <a:r>
              <a:rPr lang="en-US" sz="1200">
                <a:latin typeface="Arial"/>
              </a:rPr>
              <a:t>* Perfor</a:t>
            </a:r>
            <a:r>
              <a:rPr lang="en-US" sz="1200">
                <a:latin typeface="Arial"/>
              </a:rPr>
              <a:t>mance data referenced from: http://www.raspberrypi.org/help/faqs/#buyingCost</a:t>
            </a:r>
            <a:endParaRPr/>
          </a:p>
        </p:txBody>
      </p:sp>
      <p:pic>
        <p:nvPicPr>
          <p:cNvPr id="50" name="" descr=""/>
          <p:cNvPicPr/>
          <p:nvPr/>
        </p:nvPicPr>
        <p:blipFill>
          <a:blip r:embed="rId1"/>
          <a:stretch/>
        </p:blipFill>
        <p:spPr>
          <a:xfrm>
            <a:off x="5324400" y="2652120"/>
            <a:ext cx="4276800" cy="274284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1"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Setting Up the Raspberry Pi</a:t>
            </a:r>
            <a:endParaRPr/>
          </a:p>
        </p:txBody>
      </p:sp>
      <p:sp>
        <p:nvSpPr>
          <p:cNvPr id="52" name="TextShape 2"/>
          <p:cNvSpPr txBox="1"/>
          <p:nvPr/>
        </p:nvSpPr>
        <p:spPr>
          <a:xfrm>
            <a:off x="731520" y="2716200"/>
            <a:ext cx="8980200" cy="3593160"/>
          </a:xfrm>
          <a:prstGeom prst="rect">
            <a:avLst/>
          </a:prstGeom>
          <a:noFill/>
          <a:ln>
            <a:noFill/>
          </a:ln>
        </p:spPr>
        <p:txBody>
          <a:bodyPr lIns="0" rIns="0" tIns="0" bIns="0"/>
          <a:p>
            <a:pPr>
              <a:buSzPct val="45000"/>
              <a:buFont typeface="StarSymbol"/>
              <a:buChar char=""/>
            </a:pPr>
            <a:r>
              <a:rPr lang="en-US" sz="3200">
                <a:latin typeface="Arial"/>
              </a:rPr>
              <a:t>Power adapter 5v - 750 mA - 1A</a:t>
            </a:r>
            <a:endParaRPr/>
          </a:p>
          <a:p>
            <a:pPr>
              <a:buSzPct val="45000"/>
              <a:buFont typeface="StarSymbol"/>
              <a:buChar char=""/>
            </a:pPr>
            <a:r>
              <a:rPr lang="en-US" sz="3200">
                <a:latin typeface="Arial"/>
              </a:rPr>
              <a:t>SD card – 4Gb or higher (micro-SD for + models)</a:t>
            </a:r>
            <a:endParaRPr/>
          </a:p>
          <a:p>
            <a:pPr>
              <a:buSzPct val="45000"/>
              <a:buFont typeface="StarSymbol"/>
              <a:buChar char=""/>
            </a:pPr>
            <a:r>
              <a:rPr lang="en-US" sz="3200">
                <a:latin typeface="Arial"/>
              </a:rPr>
              <a:t>Case (optional)</a:t>
            </a:r>
            <a:endParaRPr/>
          </a:p>
          <a:p>
            <a:pPr>
              <a:buSzPct val="45000"/>
              <a:buFont typeface="StarSymbol"/>
              <a:buChar char=""/>
            </a:pPr>
            <a:r>
              <a:rPr lang="en-US" sz="3200">
                <a:latin typeface="Arial"/>
              </a:rPr>
              <a:t>HDMI or RCA composite </a:t>
            </a:r>
            <a:endParaRPr/>
          </a:p>
          <a:p>
            <a:pPr>
              <a:buSzPct val="45000"/>
              <a:buFont typeface="StarSymbol"/>
              <a:buChar char=""/>
            </a:pPr>
            <a:r>
              <a:rPr lang="en-US" sz="3200">
                <a:latin typeface="Arial"/>
              </a:rPr>
              <a:t>video display devices</a:t>
            </a:r>
            <a:endParaRPr/>
          </a:p>
          <a:p>
            <a:pPr>
              <a:buSzPct val="45000"/>
              <a:buFont typeface="StarSymbol"/>
              <a:buChar char=""/>
            </a:pPr>
            <a:r>
              <a:rPr lang="en-US" sz="3200">
                <a:latin typeface="Arial"/>
              </a:rPr>
              <a:t>Keyboard</a:t>
            </a:r>
            <a:endParaRPr/>
          </a:p>
          <a:p>
            <a:pPr>
              <a:buSzPct val="45000"/>
              <a:buFont typeface="StarSymbol"/>
              <a:buChar char=""/>
            </a:pPr>
            <a:r>
              <a:rPr lang="en-US" sz="3200">
                <a:latin typeface="Arial"/>
              </a:rPr>
              <a:t>Mouse</a:t>
            </a:r>
            <a:endParaRPr/>
          </a:p>
        </p:txBody>
      </p:sp>
      <p:sp>
        <p:nvSpPr>
          <p:cNvPr id="53"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The Raspberry Pi contains the motherboard, CPU, GPU, and memory, but often needs a few other components to be useful.  These include...</a:t>
            </a:r>
            <a:endParaRPr/>
          </a:p>
        </p:txBody>
      </p:sp>
      <p:pic>
        <p:nvPicPr>
          <p:cNvPr id="54" name="" descr=""/>
          <p:cNvPicPr/>
          <p:nvPr/>
        </p:nvPicPr>
        <p:blipFill>
          <a:blip r:embed="rId1"/>
          <a:stretch/>
        </p:blipFill>
        <p:spPr>
          <a:xfrm>
            <a:off x="6784560" y="3932640"/>
            <a:ext cx="3295440" cy="3627360"/>
          </a:xfrm>
          <a:prstGeom prst="rect">
            <a:avLst/>
          </a:prstGeom>
          <a:ln>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Choosing an Operating System</a:t>
            </a:r>
            <a:endParaRPr/>
          </a:p>
        </p:txBody>
      </p:sp>
      <p:sp>
        <p:nvSpPr>
          <p:cNvPr id="56" name="TextShape 2"/>
          <p:cNvSpPr txBox="1"/>
          <p:nvPr/>
        </p:nvSpPr>
        <p:spPr>
          <a:xfrm>
            <a:off x="731520" y="2716200"/>
            <a:ext cx="8980200" cy="3593160"/>
          </a:xfrm>
          <a:prstGeom prst="rect">
            <a:avLst/>
          </a:prstGeom>
          <a:noFill/>
          <a:ln>
            <a:noFill/>
          </a:ln>
        </p:spPr>
        <p:txBody>
          <a:bodyPr lIns="0" rIns="0" tIns="0" bIns="0"/>
          <a:p>
            <a:pPr>
              <a:buSzPct val="45000"/>
              <a:buFont typeface="StarSymbol"/>
              <a:buChar char=""/>
            </a:pPr>
            <a:r>
              <a:rPr lang="en-US" sz="3200">
                <a:latin typeface="Arial"/>
              </a:rPr>
              <a:t>Noobs – Image to choose some of the following</a:t>
            </a:r>
            <a:endParaRPr/>
          </a:p>
          <a:p>
            <a:pPr>
              <a:buSzPct val="45000"/>
              <a:buFont typeface="StarSymbol"/>
              <a:buChar char=""/>
            </a:pPr>
            <a:r>
              <a:rPr lang="en-US" sz="3200">
                <a:latin typeface="Arial"/>
              </a:rPr>
              <a:t>Raspbian – (Debian variant like Ubuntu)</a:t>
            </a:r>
            <a:endParaRPr/>
          </a:p>
          <a:p>
            <a:pPr>
              <a:buSzPct val="45000"/>
              <a:buFont typeface="StarSymbol"/>
              <a:buChar char=""/>
            </a:pPr>
            <a:r>
              <a:rPr lang="en-US" sz="3200">
                <a:latin typeface="Arial"/>
              </a:rPr>
              <a:t>Pidora – (Fedora variant like Red Hat)</a:t>
            </a:r>
            <a:endParaRPr/>
          </a:p>
          <a:p>
            <a:pPr>
              <a:buSzPct val="45000"/>
              <a:buFont typeface="StarSymbol"/>
              <a:buChar char=""/>
            </a:pPr>
            <a:r>
              <a:rPr lang="en-US" sz="3200">
                <a:latin typeface="Arial"/>
              </a:rPr>
              <a:t>Raspbmc – (Specialized media center)</a:t>
            </a:r>
            <a:endParaRPr/>
          </a:p>
          <a:p>
            <a:pPr>
              <a:buSzPct val="45000"/>
              <a:buFont typeface="StarSymbol"/>
              <a:buChar char=""/>
            </a:pPr>
            <a:r>
              <a:rPr lang="en-US" sz="3200">
                <a:latin typeface="Arial"/>
              </a:rPr>
              <a:t>Risc OS – (Non-linux; First OS for ARM CPUs)</a:t>
            </a:r>
            <a:endParaRPr/>
          </a:p>
        </p:txBody>
      </p:sp>
      <p:sp>
        <p:nvSpPr>
          <p:cNvPr id="57"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After acquiring the hardware, one will be able to choose from a number of different operating systems.</a:t>
            </a:r>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8"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Configuring the Raspberry Pi</a:t>
            </a:r>
            <a:endParaRPr/>
          </a:p>
        </p:txBody>
      </p:sp>
      <p:sp>
        <p:nvSpPr>
          <p:cNvPr id="59" name="TextShape 2"/>
          <p:cNvSpPr txBox="1"/>
          <p:nvPr/>
        </p:nvSpPr>
        <p:spPr>
          <a:xfrm>
            <a:off x="731520" y="2716200"/>
            <a:ext cx="4572000" cy="3593160"/>
          </a:xfrm>
          <a:prstGeom prst="rect">
            <a:avLst/>
          </a:prstGeom>
          <a:noFill/>
          <a:ln>
            <a:noFill/>
          </a:ln>
        </p:spPr>
        <p:txBody>
          <a:bodyPr lIns="0" rIns="0" tIns="0" bIns="0"/>
          <a:p>
            <a:pPr>
              <a:buSzPct val="45000"/>
              <a:buFont typeface="StarSymbol"/>
              <a:buChar char=""/>
            </a:pPr>
            <a:r>
              <a:rPr lang="en-US" sz="2800">
                <a:latin typeface="Arial"/>
              </a:rPr>
              <a:t>Language and keyboard settings</a:t>
            </a:r>
            <a:endParaRPr/>
          </a:p>
          <a:p>
            <a:pPr>
              <a:buSzPct val="45000"/>
              <a:buFont typeface="StarSymbol"/>
              <a:buChar char=""/>
            </a:pPr>
            <a:r>
              <a:rPr lang="en-US" sz="2800">
                <a:latin typeface="Arial"/>
              </a:rPr>
              <a:t>Time zone preferences</a:t>
            </a:r>
            <a:endParaRPr/>
          </a:p>
          <a:p>
            <a:pPr>
              <a:buSzPct val="45000"/>
              <a:buFont typeface="StarSymbol"/>
              <a:buChar char=""/>
            </a:pPr>
            <a:r>
              <a:rPr lang="en-US" sz="2800">
                <a:latin typeface="Arial"/>
              </a:rPr>
              <a:t>Overclocking speed</a:t>
            </a:r>
            <a:endParaRPr/>
          </a:p>
          <a:p>
            <a:pPr>
              <a:buSzPct val="45000"/>
              <a:buFont typeface="StarSymbol"/>
              <a:buChar char=""/>
            </a:pPr>
            <a:r>
              <a:rPr lang="en-US" sz="2800">
                <a:latin typeface="Arial"/>
              </a:rPr>
              <a:t>Video memory split</a:t>
            </a:r>
            <a:endParaRPr/>
          </a:p>
        </p:txBody>
      </p:sp>
      <p:sp>
        <p:nvSpPr>
          <p:cNvPr id="60"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Once the Raspbian Operating System is copied to the memory card, the Pi can be configured.</a:t>
            </a:r>
            <a:endParaRPr/>
          </a:p>
        </p:txBody>
      </p:sp>
      <p:pic>
        <p:nvPicPr>
          <p:cNvPr id="61" name="" descr=""/>
          <p:cNvPicPr/>
          <p:nvPr/>
        </p:nvPicPr>
        <p:blipFill>
          <a:blip r:embed="rId1"/>
          <a:stretch/>
        </p:blipFill>
        <p:spPr>
          <a:xfrm>
            <a:off x="5486400" y="2651760"/>
            <a:ext cx="4297680" cy="2578680"/>
          </a:xfrm>
          <a:prstGeom prst="rect">
            <a:avLst/>
          </a:prstGeom>
          <a:ln>
            <a:noFill/>
          </a:ln>
        </p:spPr>
      </p:pic>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2"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Educational Uses - Scratch</a:t>
            </a:r>
            <a:endParaRPr/>
          </a:p>
        </p:txBody>
      </p:sp>
      <p:sp>
        <p:nvSpPr>
          <p:cNvPr id="63" name="TextShape 2"/>
          <p:cNvSpPr txBox="1"/>
          <p:nvPr/>
        </p:nvSpPr>
        <p:spPr>
          <a:xfrm>
            <a:off x="731520" y="2819880"/>
            <a:ext cx="4663440" cy="3855240"/>
          </a:xfrm>
          <a:prstGeom prst="rect">
            <a:avLst/>
          </a:prstGeom>
          <a:noFill/>
          <a:ln>
            <a:noFill/>
          </a:ln>
        </p:spPr>
        <p:txBody>
          <a:bodyPr lIns="0" rIns="0" tIns="0" bIns="0"/>
          <a:p>
            <a:pPr>
              <a:buSzPct val="45000"/>
              <a:buFont typeface="StarSymbol"/>
              <a:buChar char=""/>
            </a:pPr>
            <a:r>
              <a:rPr lang="en-US" sz="3200">
                <a:latin typeface="Arial"/>
              </a:rPr>
              <a:t>Allows for visual programming and graphic editing</a:t>
            </a:r>
            <a:endParaRPr/>
          </a:p>
          <a:p>
            <a:pPr>
              <a:buSzPct val="45000"/>
              <a:buFont typeface="StarSymbol"/>
              <a:buChar char=""/>
            </a:pPr>
            <a:r>
              <a:rPr lang="en-US" sz="3200">
                <a:latin typeface="Arial"/>
              </a:rPr>
              <a:t>Shows available options as widgets that can be drag-and-dropped</a:t>
            </a:r>
            <a:endParaRPr/>
          </a:p>
          <a:p>
            <a:pPr>
              <a:buSzPct val="45000"/>
              <a:buFont typeface="StarSymbol"/>
              <a:buChar char=""/>
            </a:pPr>
            <a:r>
              <a:rPr lang="en-US" sz="3200">
                <a:latin typeface="Arial"/>
              </a:rPr>
              <a:t>Makes creating animations easy</a:t>
            </a:r>
            <a:endParaRPr/>
          </a:p>
          <a:p>
            <a:pPr>
              <a:buSzPct val="45000"/>
              <a:buFont typeface="StarSymbol"/>
              <a:buChar char=""/>
            </a:pPr>
            <a:r>
              <a:rPr lang="en-US" sz="3200">
                <a:latin typeface="Arial"/>
              </a:rPr>
              <a:t>Allows sharing of completed applications with peers</a:t>
            </a:r>
            <a:endParaRPr/>
          </a:p>
        </p:txBody>
      </p:sp>
      <p:sp>
        <p:nvSpPr>
          <p:cNvPr id="64"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One of the most difficult things in teaching programming is in helping students get past the barriers of understanding syntax, keywords, and available operations.  The second difficult feat is in making programming engaging.  The Raspberry Pi runs Scratch which...</a:t>
            </a:r>
            <a:endParaRPr/>
          </a:p>
        </p:txBody>
      </p:sp>
      <p:pic>
        <p:nvPicPr>
          <p:cNvPr id="65" name="" descr=""/>
          <p:cNvPicPr/>
          <p:nvPr/>
        </p:nvPicPr>
        <p:blipFill>
          <a:blip r:embed="rId1"/>
          <a:stretch/>
        </p:blipFill>
        <p:spPr>
          <a:xfrm>
            <a:off x="5577840" y="2926080"/>
            <a:ext cx="4501080" cy="3359160"/>
          </a:xfrm>
          <a:prstGeom prst="rect">
            <a:avLst/>
          </a:prstGeom>
          <a:ln>
            <a:noFill/>
          </a:ln>
        </p:spPr>
      </p:pic>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66"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Educational Uses - Python</a:t>
            </a:r>
            <a:endParaRPr/>
          </a:p>
        </p:txBody>
      </p:sp>
      <p:sp>
        <p:nvSpPr>
          <p:cNvPr id="67" name="TextShape 2"/>
          <p:cNvSpPr txBox="1"/>
          <p:nvPr/>
        </p:nvSpPr>
        <p:spPr>
          <a:xfrm>
            <a:off x="640080" y="2926080"/>
            <a:ext cx="3383280" cy="3749040"/>
          </a:xfrm>
          <a:prstGeom prst="rect">
            <a:avLst/>
          </a:prstGeom>
          <a:noFill/>
          <a:ln>
            <a:noFill/>
          </a:ln>
        </p:spPr>
        <p:txBody>
          <a:bodyPr lIns="0" rIns="0" tIns="0" bIns="0"/>
          <a:p>
            <a:pPr>
              <a:buSzPct val="45000"/>
              <a:buFont typeface="StarSymbol"/>
              <a:buChar char=""/>
            </a:pPr>
            <a:r>
              <a:rPr lang="en-US" sz="3200">
                <a:latin typeface="Arial"/>
              </a:rPr>
              <a:t>Output numbers from 1 to 100</a:t>
            </a:r>
            <a:endParaRPr/>
          </a:p>
          <a:p>
            <a:pPr>
              <a:buSzPct val="45000"/>
              <a:buFont typeface="StarSymbol"/>
              <a:buChar char=""/>
            </a:pPr>
            <a:r>
              <a:rPr lang="en-US" sz="3200">
                <a:latin typeface="Arial"/>
              </a:rPr>
              <a:t>Print out the word Fizz for multiples of 3</a:t>
            </a:r>
            <a:endParaRPr/>
          </a:p>
          <a:p>
            <a:pPr>
              <a:buSzPct val="45000"/>
              <a:buFont typeface="StarSymbol"/>
              <a:buChar char=""/>
            </a:pPr>
            <a:r>
              <a:rPr lang="en-US" sz="3200">
                <a:latin typeface="Arial"/>
              </a:rPr>
              <a:t>Print out the word Buzz for multiples of 5</a:t>
            </a:r>
            <a:endParaRPr/>
          </a:p>
          <a:p>
            <a:pPr>
              <a:buSzPct val="45000"/>
              <a:buFont typeface="StarSymbol"/>
              <a:buChar char=""/>
            </a:pPr>
            <a:r>
              <a:rPr lang="en-US" sz="3200">
                <a:latin typeface="Arial"/>
              </a:rPr>
              <a:t>Print out the word FizzBuzz for multiples of both 3 and 5</a:t>
            </a:r>
            <a:endParaRPr/>
          </a:p>
        </p:txBody>
      </p:sp>
      <p:sp>
        <p:nvSpPr>
          <p:cNvPr id="68"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The Raspberry Pi supports the Python programming language. This is a general purpose language emphasizing readability.  One exercise to try is programming the game of Fizz Buzz which has the following requirements.   </a:t>
            </a:r>
            <a:endParaRPr/>
          </a:p>
        </p:txBody>
      </p:sp>
      <p:pic>
        <p:nvPicPr>
          <p:cNvPr id="69" name="" descr=""/>
          <p:cNvPicPr/>
          <p:nvPr/>
        </p:nvPicPr>
        <p:blipFill>
          <a:blip r:embed="rId1"/>
          <a:stretch/>
        </p:blipFill>
        <p:spPr>
          <a:xfrm>
            <a:off x="5852160" y="2850120"/>
            <a:ext cx="4185720" cy="2041920"/>
          </a:xfrm>
          <a:prstGeom prst="rect">
            <a:avLst/>
          </a:prstGeom>
          <a:ln>
            <a:noFill/>
          </a:ln>
        </p:spPr>
      </p:pic>
      <p:pic>
        <p:nvPicPr>
          <p:cNvPr id="70" name="" descr=""/>
          <p:cNvPicPr/>
          <p:nvPr/>
        </p:nvPicPr>
        <p:blipFill>
          <a:blip r:embed="rId2"/>
          <a:stretch/>
        </p:blipFill>
        <p:spPr>
          <a:xfrm>
            <a:off x="5852160" y="4887360"/>
            <a:ext cx="5181120" cy="5628240"/>
          </a:xfrm>
          <a:prstGeom prst="rect">
            <a:avLst/>
          </a:prstGeom>
          <a:ln>
            <a:noFill/>
          </a:ln>
        </p:spPr>
      </p:pic>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1" name="TextShape 1"/>
          <p:cNvSpPr txBox="1"/>
          <p:nvPr/>
        </p:nvSpPr>
        <p:spPr>
          <a:xfrm>
            <a:off x="504000" y="118440"/>
            <a:ext cx="9071640" cy="887400"/>
          </a:xfrm>
          <a:prstGeom prst="rect">
            <a:avLst/>
          </a:prstGeom>
          <a:noFill/>
          <a:ln>
            <a:noFill/>
          </a:ln>
        </p:spPr>
        <p:txBody>
          <a:bodyPr lIns="0" rIns="0" tIns="0" bIns="0" anchor="ctr"/>
          <a:p>
            <a:pPr algn="ctr"/>
            <a:r>
              <a:rPr lang="en-US" sz="4400">
                <a:solidFill>
                  <a:srgbClr val="ffffff"/>
                </a:solidFill>
                <a:latin typeface="Arial"/>
              </a:rPr>
              <a:t>Educational Uses – HTML 5</a:t>
            </a:r>
            <a:endParaRPr/>
          </a:p>
        </p:txBody>
      </p:sp>
      <p:sp>
        <p:nvSpPr>
          <p:cNvPr id="72" name="TextShape 2"/>
          <p:cNvSpPr txBox="1"/>
          <p:nvPr/>
        </p:nvSpPr>
        <p:spPr>
          <a:xfrm>
            <a:off x="731520" y="2716200"/>
            <a:ext cx="3474720" cy="3958920"/>
          </a:xfrm>
          <a:prstGeom prst="rect">
            <a:avLst/>
          </a:prstGeom>
          <a:noFill/>
          <a:ln>
            <a:noFill/>
          </a:ln>
        </p:spPr>
        <p:txBody>
          <a:bodyPr lIns="0" rIns="0" tIns="0" bIns="0"/>
          <a:p>
            <a:pPr>
              <a:buSzPct val="45000"/>
              <a:buFont typeface="StarSymbol"/>
              <a:buChar char=""/>
            </a:pPr>
            <a:r>
              <a:rPr lang="en-US" sz="3200">
                <a:latin typeface="Arial"/>
              </a:rPr>
              <a:t>Use the Pi to learn to write HTML, CSS, JavaScript</a:t>
            </a:r>
            <a:endParaRPr/>
          </a:p>
          <a:p>
            <a:pPr>
              <a:buSzPct val="45000"/>
              <a:buFont typeface="StarSymbol"/>
              <a:buChar char=""/>
            </a:pPr>
            <a:r>
              <a:rPr lang="en-US" sz="3200">
                <a:latin typeface="Arial"/>
              </a:rPr>
              <a:t>Leverage new frameworks used in the IT field including jQuery, angular, and more</a:t>
            </a:r>
            <a:endParaRPr/>
          </a:p>
          <a:p>
            <a:pPr>
              <a:buSzPct val="45000"/>
              <a:buFont typeface="StarSymbol"/>
              <a:buChar char=""/>
            </a:pPr>
            <a:r>
              <a:rPr lang="en-US" sz="3200">
                <a:latin typeface="Arial"/>
              </a:rPr>
              <a:t>Support for HTML video tags</a:t>
            </a:r>
            <a:endParaRPr/>
          </a:p>
        </p:txBody>
      </p:sp>
      <p:sp>
        <p:nvSpPr>
          <p:cNvPr id="73" name="TextShape 3"/>
          <p:cNvSpPr txBox="1"/>
          <p:nvPr/>
        </p:nvSpPr>
        <p:spPr>
          <a:xfrm>
            <a:off x="368640" y="1371600"/>
            <a:ext cx="9415440" cy="1448280"/>
          </a:xfrm>
          <a:prstGeom prst="rect">
            <a:avLst/>
          </a:prstGeom>
          <a:noFill/>
          <a:ln>
            <a:noFill/>
          </a:ln>
        </p:spPr>
        <p:txBody>
          <a:bodyPr lIns="0" rIns="0" tIns="0" bIns="0"/>
          <a:p>
            <a:pPr>
              <a:buSzPct val="45000"/>
              <a:buFont typeface="StarSymbol"/>
              <a:buChar char=""/>
            </a:pPr>
            <a:r>
              <a:rPr lang="en-US" sz="3200">
                <a:latin typeface="Arial"/>
              </a:rPr>
              <a:t>With the new Epiphany web browser, students can learn how to create and view projects written to take advantage of the latest web technologies written in HTML 5.</a:t>
            </a:r>
            <a:endParaRPr/>
          </a:p>
        </p:txBody>
      </p:sp>
      <p:pic>
        <p:nvPicPr>
          <p:cNvPr id="74" name="" descr=""/>
          <p:cNvPicPr/>
          <p:nvPr/>
        </p:nvPicPr>
        <p:blipFill>
          <a:blip r:embed="rId1"/>
          <a:stretch/>
        </p:blipFill>
        <p:spPr>
          <a:xfrm>
            <a:off x="5578200" y="2586240"/>
            <a:ext cx="3840120" cy="4546080"/>
          </a:xfrm>
          <a:prstGeom prst="rect">
            <a:avLst/>
          </a:prstGeom>
          <a:ln>
            <a:noFill/>
          </a:ln>
        </p:spPr>
      </p:pic>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